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260" r:id="rId4"/>
    <p:sldId id="288" r:id="rId5"/>
    <p:sldId id="258" r:id="rId6"/>
    <p:sldId id="289" r:id="rId7"/>
    <p:sldId id="301" r:id="rId8"/>
    <p:sldId id="311" r:id="rId9"/>
    <p:sldId id="259" r:id="rId10"/>
    <p:sldId id="261" r:id="rId11"/>
    <p:sldId id="262" r:id="rId12"/>
    <p:sldId id="320" r:id="rId13"/>
    <p:sldId id="290" r:id="rId14"/>
    <p:sldId id="292" r:id="rId15"/>
    <p:sldId id="293" r:id="rId16"/>
    <p:sldId id="279" r:id="rId17"/>
    <p:sldId id="299" r:id="rId18"/>
    <p:sldId id="280" r:id="rId19"/>
    <p:sldId id="283" r:id="rId20"/>
    <p:sldId id="281" r:id="rId21"/>
    <p:sldId id="306" r:id="rId22"/>
    <p:sldId id="282" r:id="rId23"/>
    <p:sldId id="322" r:id="rId24"/>
    <p:sldId id="304" r:id="rId25"/>
    <p:sldId id="318" r:id="rId26"/>
    <p:sldId id="313" r:id="rId27"/>
    <p:sldId id="294" r:id="rId28"/>
    <p:sldId id="321" r:id="rId29"/>
    <p:sldId id="296" r:id="rId30"/>
    <p:sldId id="300" r:id="rId31"/>
    <p:sldId id="297" r:id="rId32"/>
    <p:sldId id="284" r:id="rId33"/>
    <p:sldId id="295" r:id="rId34"/>
    <p:sldId id="308" r:id="rId35"/>
    <p:sldId id="302" r:id="rId36"/>
    <p:sldId id="271" r:id="rId37"/>
    <p:sldId id="263" r:id="rId38"/>
    <p:sldId id="272" r:id="rId39"/>
    <p:sldId id="319" r:id="rId40"/>
    <p:sldId id="273" r:id="rId41"/>
    <p:sldId id="274" r:id="rId42"/>
    <p:sldId id="303" r:id="rId43"/>
    <p:sldId id="315" r:id="rId44"/>
    <p:sldId id="275" r:id="rId45"/>
    <p:sldId id="278" r:id="rId46"/>
    <p:sldId id="314" r:id="rId47"/>
    <p:sldId id="266" r:id="rId48"/>
    <p:sldId id="298" r:id="rId49"/>
    <p:sldId id="264" r:id="rId50"/>
    <p:sldId id="267" r:id="rId51"/>
    <p:sldId id="268" r:id="rId52"/>
    <p:sldId id="265" r:id="rId53"/>
    <p:sldId id="269" r:id="rId54"/>
    <p:sldId id="276" r:id="rId55"/>
    <p:sldId id="285" r:id="rId56"/>
    <p:sldId id="316" r:id="rId57"/>
    <p:sldId id="286" r:id="rId58"/>
    <p:sldId id="287" r:id="rId59"/>
    <p:sldId id="305" r:id="rId60"/>
    <p:sldId id="307" r:id="rId61"/>
    <p:sldId id="312" r:id="rId62"/>
    <p:sldId id="309" r:id="rId63"/>
    <p:sldId id="310" r:id="rId64"/>
    <p:sldId id="277"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p:restoredTop sz="92643"/>
  </p:normalViewPr>
  <p:slideViewPr>
    <p:cSldViewPr snapToGrid="0" snapToObjects="1">
      <p:cViewPr varScale="1">
        <p:scale>
          <a:sx n="117" d="100"/>
          <a:sy n="117" d="100"/>
        </p:scale>
        <p:origin x="184"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549FF-4273-E64B-8680-4CCD1B9688BD}"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8D62475E-677F-0B4F-B124-F2A024967992}">
      <dgm:prSet phldrT="[Text]"/>
      <dgm:spPr/>
      <dgm:t>
        <a:bodyPr/>
        <a:lstStyle/>
        <a:p>
          <a:r>
            <a:rPr lang="en-US" dirty="0"/>
            <a:t>PE Firm</a:t>
          </a:r>
        </a:p>
        <a:p>
          <a:r>
            <a:rPr lang="en-US" dirty="0"/>
            <a:t>(Sponsor)</a:t>
          </a:r>
        </a:p>
      </dgm:t>
    </dgm:pt>
    <dgm:pt modelId="{80B5F86E-C486-6C48-A4FE-87B195383E91}" type="parTrans" cxnId="{37D59E06-D657-FF49-AEE2-A0F33DEDFF55}">
      <dgm:prSet/>
      <dgm:spPr/>
      <dgm:t>
        <a:bodyPr/>
        <a:lstStyle/>
        <a:p>
          <a:endParaRPr lang="en-US"/>
        </a:p>
      </dgm:t>
    </dgm:pt>
    <dgm:pt modelId="{0820F05F-C985-5C43-95A7-18C42A81DA52}" type="sibTrans" cxnId="{37D59E06-D657-FF49-AEE2-A0F33DEDFF55}">
      <dgm:prSet/>
      <dgm:spPr/>
      <dgm:t>
        <a:bodyPr/>
        <a:lstStyle/>
        <a:p>
          <a:endParaRPr lang="en-US"/>
        </a:p>
      </dgm:t>
    </dgm:pt>
    <dgm:pt modelId="{A3179758-6C52-B94A-868A-CD93C9978295}">
      <dgm:prSet phldrT="[Text]"/>
      <dgm:spPr/>
      <dgm:t>
        <a:bodyPr/>
        <a:lstStyle/>
        <a:p>
          <a:r>
            <a:rPr lang="en-US" dirty="0"/>
            <a:t>PE Fund #1</a:t>
          </a:r>
        </a:p>
      </dgm:t>
    </dgm:pt>
    <dgm:pt modelId="{B4FFE2C5-0D90-3F4C-BA49-9D4CC00A89C9}" type="parTrans" cxnId="{1C312435-68D1-D649-AE72-923A143F0084}">
      <dgm:prSet/>
      <dgm:spPr/>
      <dgm:t>
        <a:bodyPr/>
        <a:lstStyle/>
        <a:p>
          <a:endParaRPr lang="en-US"/>
        </a:p>
      </dgm:t>
    </dgm:pt>
    <dgm:pt modelId="{A0AEE4C0-8082-EA41-8224-EF9030904298}" type="sibTrans" cxnId="{1C312435-68D1-D649-AE72-923A143F0084}">
      <dgm:prSet/>
      <dgm:spPr/>
      <dgm:t>
        <a:bodyPr/>
        <a:lstStyle/>
        <a:p>
          <a:endParaRPr lang="en-US"/>
        </a:p>
      </dgm:t>
    </dgm:pt>
    <dgm:pt modelId="{18F64796-428A-E04B-895C-D6CEB8FAFC00}">
      <dgm:prSet phldrT="[Text]"/>
      <dgm:spPr/>
      <dgm:t>
        <a:bodyPr/>
        <a:lstStyle/>
        <a:p>
          <a:r>
            <a:rPr lang="en-US" dirty="0"/>
            <a:t>Pension Funds</a:t>
          </a:r>
        </a:p>
      </dgm:t>
    </dgm:pt>
    <dgm:pt modelId="{23A9EF24-916A-1444-AFDB-83D030DF4EB0}" type="parTrans" cxnId="{D66CB8DB-293C-D642-8F8A-B0CC0A0C0E73}">
      <dgm:prSet/>
      <dgm:spPr/>
      <dgm:t>
        <a:bodyPr/>
        <a:lstStyle/>
        <a:p>
          <a:endParaRPr lang="en-US"/>
        </a:p>
      </dgm:t>
    </dgm:pt>
    <dgm:pt modelId="{F8C51287-B27E-BC45-9984-A92E91EA2511}" type="sibTrans" cxnId="{D66CB8DB-293C-D642-8F8A-B0CC0A0C0E73}">
      <dgm:prSet/>
      <dgm:spPr/>
      <dgm:t>
        <a:bodyPr/>
        <a:lstStyle/>
        <a:p>
          <a:endParaRPr lang="en-US"/>
        </a:p>
      </dgm:t>
    </dgm:pt>
    <dgm:pt modelId="{C8495E7F-4F86-0A47-B22F-453304FCBE88}">
      <dgm:prSet phldrT="[Text]"/>
      <dgm:spPr/>
      <dgm:t>
        <a:bodyPr/>
        <a:lstStyle/>
        <a:p>
          <a:r>
            <a:rPr lang="en-US" dirty="0"/>
            <a:t>Banks</a:t>
          </a:r>
        </a:p>
      </dgm:t>
    </dgm:pt>
    <dgm:pt modelId="{1DAE0208-9F05-4C47-93E0-3F650552CCAC}" type="parTrans" cxnId="{70505EE5-F527-FA48-9A50-FB6E274B7A4C}">
      <dgm:prSet/>
      <dgm:spPr/>
      <dgm:t>
        <a:bodyPr/>
        <a:lstStyle/>
        <a:p>
          <a:endParaRPr lang="en-US"/>
        </a:p>
      </dgm:t>
    </dgm:pt>
    <dgm:pt modelId="{16C63E5F-2474-5640-8FEA-623E64870591}" type="sibTrans" cxnId="{70505EE5-F527-FA48-9A50-FB6E274B7A4C}">
      <dgm:prSet/>
      <dgm:spPr/>
      <dgm:t>
        <a:bodyPr/>
        <a:lstStyle/>
        <a:p>
          <a:endParaRPr lang="en-US"/>
        </a:p>
      </dgm:t>
    </dgm:pt>
    <dgm:pt modelId="{5DAC23FA-70AA-3B4C-86F1-FE0515902E39}">
      <dgm:prSet phldrT="[Text]"/>
      <dgm:spPr/>
      <dgm:t>
        <a:bodyPr/>
        <a:lstStyle/>
        <a:p>
          <a:r>
            <a:rPr lang="en-US" dirty="0"/>
            <a:t>PE Fund #2</a:t>
          </a:r>
        </a:p>
      </dgm:t>
    </dgm:pt>
    <dgm:pt modelId="{29EECD90-06B7-2443-9CB0-F93200D10311}" type="parTrans" cxnId="{F1E13181-4918-A74F-88CC-A5996B531697}">
      <dgm:prSet/>
      <dgm:spPr/>
      <dgm:t>
        <a:bodyPr/>
        <a:lstStyle/>
        <a:p>
          <a:endParaRPr lang="en-US"/>
        </a:p>
      </dgm:t>
    </dgm:pt>
    <dgm:pt modelId="{3A0473BF-EE22-E14B-B8B6-9CC0647BF4AD}" type="sibTrans" cxnId="{F1E13181-4918-A74F-88CC-A5996B531697}">
      <dgm:prSet/>
      <dgm:spPr/>
      <dgm:t>
        <a:bodyPr/>
        <a:lstStyle/>
        <a:p>
          <a:endParaRPr lang="en-US"/>
        </a:p>
      </dgm:t>
    </dgm:pt>
    <dgm:pt modelId="{A846D3F8-3D90-914D-9774-7FCB8E6BFD4F}">
      <dgm:prSet/>
      <dgm:spPr/>
      <dgm:t>
        <a:bodyPr/>
        <a:lstStyle/>
        <a:p>
          <a:r>
            <a:rPr lang="en-US" dirty="0"/>
            <a:t>PE Fund #3</a:t>
          </a:r>
        </a:p>
      </dgm:t>
    </dgm:pt>
    <dgm:pt modelId="{9A9141D5-28E1-2042-9A7B-76DB69535FA8}" type="parTrans" cxnId="{8E7717CB-62AA-9A47-AD17-F239717C7A55}">
      <dgm:prSet/>
      <dgm:spPr/>
      <dgm:t>
        <a:bodyPr/>
        <a:lstStyle/>
        <a:p>
          <a:endParaRPr lang="en-US"/>
        </a:p>
      </dgm:t>
    </dgm:pt>
    <dgm:pt modelId="{BF60E88F-9C20-8343-886B-D3882C84714A}" type="sibTrans" cxnId="{8E7717CB-62AA-9A47-AD17-F239717C7A55}">
      <dgm:prSet/>
      <dgm:spPr/>
      <dgm:t>
        <a:bodyPr/>
        <a:lstStyle/>
        <a:p>
          <a:endParaRPr lang="en-US"/>
        </a:p>
      </dgm:t>
    </dgm:pt>
    <dgm:pt modelId="{3D88E130-2710-4A41-B444-800881EB3A9E}">
      <dgm:prSet/>
      <dgm:spPr/>
      <dgm:t>
        <a:bodyPr/>
        <a:lstStyle/>
        <a:p>
          <a:r>
            <a:rPr lang="en-US" dirty="0"/>
            <a:t>Endowments</a:t>
          </a:r>
        </a:p>
      </dgm:t>
    </dgm:pt>
    <dgm:pt modelId="{8D3B8BDB-9694-344B-B167-8AB42F820D9B}" type="parTrans" cxnId="{DC1EFCDD-9DF8-6945-BAC6-9AC1CEAFC9F2}">
      <dgm:prSet/>
      <dgm:spPr/>
      <dgm:t>
        <a:bodyPr/>
        <a:lstStyle/>
        <a:p>
          <a:endParaRPr lang="en-US"/>
        </a:p>
      </dgm:t>
    </dgm:pt>
    <dgm:pt modelId="{8B01744E-91AC-6F4F-8E22-3F2D56590CCF}" type="sibTrans" cxnId="{DC1EFCDD-9DF8-6945-BAC6-9AC1CEAFC9F2}">
      <dgm:prSet/>
      <dgm:spPr/>
      <dgm:t>
        <a:bodyPr/>
        <a:lstStyle/>
        <a:p>
          <a:endParaRPr lang="en-US"/>
        </a:p>
      </dgm:t>
    </dgm:pt>
    <dgm:pt modelId="{CC0DBEC3-55F5-BB43-9BAD-9C46C6AE446B}">
      <dgm:prSet/>
      <dgm:spPr/>
      <dgm:t>
        <a:bodyPr/>
        <a:lstStyle/>
        <a:p>
          <a:r>
            <a:rPr lang="en-US" dirty="0"/>
            <a:t>HNW Individuals</a:t>
          </a:r>
        </a:p>
      </dgm:t>
    </dgm:pt>
    <dgm:pt modelId="{DB505438-24EB-F144-AEF1-DBD216ED2E7E}" type="parTrans" cxnId="{4DCB844F-6899-4D47-8C82-113D6AFFFFCB}">
      <dgm:prSet/>
      <dgm:spPr/>
      <dgm:t>
        <a:bodyPr/>
        <a:lstStyle/>
        <a:p>
          <a:endParaRPr lang="en-US"/>
        </a:p>
      </dgm:t>
    </dgm:pt>
    <dgm:pt modelId="{FF0D3ED1-96F7-4B49-B460-4CE7E1CBB95A}" type="sibTrans" cxnId="{4DCB844F-6899-4D47-8C82-113D6AFFFFCB}">
      <dgm:prSet/>
      <dgm:spPr/>
      <dgm:t>
        <a:bodyPr/>
        <a:lstStyle/>
        <a:p>
          <a:endParaRPr lang="en-US"/>
        </a:p>
      </dgm:t>
    </dgm:pt>
    <dgm:pt modelId="{5A82969E-BB02-D14E-AF59-2283ADF11F52}" type="pres">
      <dgm:prSet presAssocID="{D3E549FF-4273-E64B-8680-4CCD1B9688BD}" presName="diagram" presStyleCnt="0">
        <dgm:presLayoutVars>
          <dgm:chPref val="1"/>
          <dgm:dir/>
          <dgm:animOne val="branch"/>
          <dgm:animLvl val="lvl"/>
          <dgm:resizeHandles val="exact"/>
        </dgm:presLayoutVars>
      </dgm:prSet>
      <dgm:spPr/>
    </dgm:pt>
    <dgm:pt modelId="{6EEF4EB4-29CA-124E-BC50-962C3C7AEF1F}" type="pres">
      <dgm:prSet presAssocID="{8D62475E-677F-0B4F-B124-F2A024967992}" presName="root1" presStyleCnt="0"/>
      <dgm:spPr/>
    </dgm:pt>
    <dgm:pt modelId="{8705F387-074C-DB4A-A025-8B8CE4E8363B}" type="pres">
      <dgm:prSet presAssocID="{8D62475E-677F-0B4F-B124-F2A024967992}" presName="LevelOneTextNode" presStyleLbl="node0" presStyleIdx="0" presStyleCnt="1">
        <dgm:presLayoutVars>
          <dgm:chPref val="3"/>
        </dgm:presLayoutVars>
      </dgm:prSet>
      <dgm:spPr/>
    </dgm:pt>
    <dgm:pt modelId="{DE5472AA-1D58-7A46-AC24-B36A81314E12}" type="pres">
      <dgm:prSet presAssocID="{8D62475E-677F-0B4F-B124-F2A024967992}" presName="level2hierChild" presStyleCnt="0"/>
      <dgm:spPr/>
    </dgm:pt>
    <dgm:pt modelId="{36D306A0-FD05-AB45-A06A-6B777B360BBA}" type="pres">
      <dgm:prSet presAssocID="{B4FFE2C5-0D90-3F4C-BA49-9D4CC00A89C9}" presName="conn2-1" presStyleLbl="parChTrans1D2" presStyleIdx="0" presStyleCnt="3"/>
      <dgm:spPr/>
    </dgm:pt>
    <dgm:pt modelId="{0A55609C-7027-C643-A071-E78A8153C3C1}" type="pres">
      <dgm:prSet presAssocID="{B4FFE2C5-0D90-3F4C-BA49-9D4CC00A89C9}" presName="connTx" presStyleLbl="parChTrans1D2" presStyleIdx="0" presStyleCnt="3"/>
      <dgm:spPr/>
    </dgm:pt>
    <dgm:pt modelId="{EBD129C8-5863-0648-AAB1-3EDC8749D0C6}" type="pres">
      <dgm:prSet presAssocID="{A3179758-6C52-B94A-868A-CD93C9978295}" presName="root2" presStyleCnt="0"/>
      <dgm:spPr/>
    </dgm:pt>
    <dgm:pt modelId="{818B05EB-19C0-1C43-AB2E-2EED0036D600}" type="pres">
      <dgm:prSet presAssocID="{A3179758-6C52-B94A-868A-CD93C9978295}" presName="LevelTwoTextNode" presStyleLbl="node2" presStyleIdx="0" presStyleCnt="3">
        <dgm:presLayoutVars>
          <dgm:chPref val="3"/>
        </dgm:presLayoutVars>
      </dgm:prSet>
      <dgm:spPr/>
    </dgm:pt>
    <dgm:pt modelId="{059A1495-D2F2-3C4C-8989-A72A1BB195AD}" type="pres">
      <dgm:prSet presAssocID="{A3179758-6C52-B94A-868A-CD93C9978295}" presName="level3hierChild" presStyleCnt="0"/>
      <dgm:spPr/>
    </dgm:pt>
    <dgm:pt modelId="{EF5F0126-5DC3-C941-8A1C-EF8CE4B5D10E}" type="pres">
      <dgm:prSet presAssocID="{23A9EF24-916A-1444-AFDB-83D030DF4EB0}" presName="conn2-1" presStyleLbl="parChTrans1D3" presStyleIdx="0" presStyleCnt="4"/>
      <dgm:spPr/>
    </dgm:pt>
    <dgm:pt modelId="{8176C911-43C1-854B-AE48-5EC195EAA250}" type="pres">
      <dgm:prSet presAssocID="{23A9EF24-916A-1444-AFDB-83D030DF4EB0}" presName="connTx" presStyleLbl="parChTrans1D3" presStyleIdx="0" presStyleCnt="4"/>
      <dgm:spPr/>
    </dgm:pt>
    <dgm:pt modelId="{C7D734EE-A096-A546-B753-F77C4A36E955}" type="pres">
      <dgm:prSet presAssocID="{18F64796-428A-E04B-895C-D6CEB8FAFC00}" presName="root2" presStyleCnt="0"/>
      <dgm:spPr/>
    </dgm:pt>
    <dgm:pt modelId="{0AC227FC-061E-934B-8307-747EABA5A30B}" type="pres">
      <dgm:prSet presAssocID="{18F64796-428A-E04B-895C-D6CEB8FAFC00}" presName="LevelTwoTextNode" presStyleLbl="node3" presStyleIdx="0" presStyleCnt="4">
        <dgm:presLayoutVars>
          <dgm:chPref val="3"/>
        </dgm:presLayoutVars>
      </dgm:prSet>
      <dgm:spPr/>
    </dgm:pt>
    <dgm:pt modelId="{A583B9F0-5458-E84C-8D13-8FAF54CE99EB}" type="pres">
      <dgm:prSet presAssocID="{18F64796-428A-E04B-895C-D6CEB8FAFC00}" presName="level3hierChild" presStyleCnt="0"/>
      <dgm:spPr/>
    </dgm:pt>
    <dgm:pt modelId="{C8BD7584-27E4-BE46-AE7E-62F70DE09E91}" type="pres">
      <dgm:prSet presAssocID="{8D3B8BDB-9694-344B-B167-8AB42F820D9B}" presName="conn2-1" presStyleLbl="parChTrans1D3" presStyleIdx="1" presStyleCnt="4"/>
      <dgm:spPr/>
    </dgm:pt>
    <dgm:pt modelId="{D71FD64F-B9A6-1C4B-9D46-E30333B40221}" type="pres">
      <dgm:prSet presAssocID="{8D3B8BDB-9694-344B-B167-8AB42F820D9B}" presName="connTx" presStyleLbl="parChTrans1D3" presStyleIdx="1" presStyleCnt="4"/>
      <dgm:spPr/>
    </dgm:pt>
    <dgm:pt modelId="{179FF078-6677-9047-AB96-BA8E7C6CD889}" type="pres">
      <dgm:prSet presAssocID="{3D88E130-2710-4A41-B444-800881EB3A9E}" presName="root2" presStyleCnt="0"/>
      <dgm:spPr/>
    </dgm:pt>
    <dgm:pt modelId="{24BF85F2-4A96-B545-8B9B-691202F98BD0}" type="pres">
      <dgm:prSet presAssocID="{3D88E130-2710-4A41-B444-800881EB3A9E}" presName="LevelTwoTextNode" presStyleLbl="node3" presStyleIdx="1" presStyleCnt="4">
        <dgm:presLayoutVars>
          <dgm:chPref val="3"/>
        </dgm:presLayoutVars>
      </dgm:prSet>
      <dgm:spPr/>
    </dgm:pt>
    <dgm:pt modelId="{CF0476E9-4FA4-994E-A333-76B4A2F8AF63}" type="pres">
      <dgm:prSet presAssocID="{3D88E130-2710-4A41-B444-800881EB3A9E}" presName="level3hierChild" presStyleCnt="0"/>
      <dgm:spPr/>
    </dgm:pt>
    <dgm:pt modelId="{C79EA9DB-1548-A54D-B4CA-20C118431ABB}" type="pres">
      <dgm:prSet presAssocID="{1DAE0208-9F05-4C47-93E0-3F650552CCAC}" presName="conn2-1" presStyleLbl="parChTrans1D3" presStyleIdx="2" presStyleCnt="4"/>
      <dgm:spPr/>
    </dgm:pt>
    <dgm:pt modelId="{70526425-F939-FB44-9778-A927DF7A1786}" type="pres">
      <dgm:prSet presAssocID="{1DAE0208-9F05-4C47-93E0-3F650552CCAC}" presName="connTx" presStyleLbl="parChTrans1D3" presStyleIdx="2" presStyleCnt="4"/>
      <dgm:spPr/>
    </dgm:pt>
    <dgm:pt modelId="{AB540A7E-F5A1-E34F-B64B-055F4311EBC8}" type="pres">
      <dgm:prSet presAssocID="{C8495E7F-4F86-0A47-B22F-453304FCBE88}" presName="root2" presStyleCnt="0"/>
      <dgm:spPr/>
    </dgm:pt>
    <dgm:pt modelId="{C82A64E6-0146-BD47-AC36-BCBB3F26CD1B}" type="pres">
      <dgm:prSet presAssocID="{C8495E7F-4F86-0A47-B22F-453304FCBE88}" presName="LevelTwoTextNode" presStyleLbl="node3" presStyleIdx="2" presStyleCnt="4">
        <dgm:presLayoutVars>
          <dgm:chPref val="3"/>
        </dgm:presLayoutVars>
      </dgm:prSet>
      <dgm:spPr/>
    </dgm:pt>
    <dgm:pt modelId="{4C69DC2F-3C9D-5748-9CAA-6C69739B106D}" type="pres">
      <dgm:prSet presAssocID="{C8495E7F-4F86-0A47-B22F-453304FCBE88}" presName="level3hierChild" presStyleCnt="0"/>
      <dgm:spPr/>
    </dgm:pt>
    <dgm:pt modelId="{41FAFC0F-056C-664C-8C91-EAE30A33F164}" type="pres">
      <dgm:prSet presAssocID="{DB505438-24EB-F144-AEF1-DBD216ED2E7E}" presName="conn2-1" presStyleLbl="parChTrans1D3" presStyleIdx="3" presStyleCnt="4"/>
      <dgm:spPr/>
    </dgm:pt>
    <dgm:pt modelId="{BE046717-3294-4F44-ABF0-F276F3F460BA}" type="pres">
      <dgm:prSet presAssocID="{DB505438-24EB-F144-AEF1-DBD216ED2E7E}" presName="connTx" presStyleLbl="parChTrans1D3" presStyleIdx="3" presStyleCnt="4"/>
      <dgm:spPr/>
    </dgm:pt>
    <dgm:pt modelId="{427C95E5-F039-E045-9856-A05379A6F633}" type="pres">
      <dgm:prSet presAssocID="{CC0DBEC3-55F5-BB43-9BAD-9C46C6AE446B}" presName="root2" presStyleCnt="0"/>
      <dgm:spPr/>
    </dgm:pt>
    <dgm:pt modelId="{BD5D1F88-34D0-7549-9B78-28A55DF07702}" type="pres">
      <dgm:prSet presAssocID="{CC0DBEC3-55F5-BB43-9BAD-9C46C6AE446B}" presName="LevelTwoTextNode" presStyleLbl="node3" presStyleIdx="3" presStyleCnt="4">
        <dgm:presLayoutVars>
          <dgm:chPref val="3"/>
        </dgm:presLayoutVars>
      </dgm:prSet>
      <dgm:spPr/>
    </dgm:pt>
    <dgm:pt modelId="{5F675F47-3225-FE4D-A428-7EAE11CDFF9D}" type="pres">
      <dgm:prSet presAssocID="{CC0DBEC3-55F5-BB43-9BAD-9C46C6AE446B}" presName="level3hierChild" presStyleCnt="0"/>
      <dgm:spPr/>
    </dgm:pt>
    <dgm:pt modelId="{FEA4335A-1790-B940-87DE-EA8F6A180E3A}" type="pres">
      <dgm:prSet presAssocID="{29EECD90-06B7-2443-9CB0-F93200D10311}" presName="conn2-1" presStyleLbl="parChTrans1D2" presStyleIdx="1" presStyleCnt="3"/>
      <dgm:spPr/>
    </dgm:pt>
    <dgm:pt modelId="{B146248C-7987-4A40-AA9A-574A00053A89}" type="pres">
      <dgm:prSet presAssocID="{29EECD90-06B7-2443-9CB0-F93200D10311}" presName="connTx" presStyleLbl="parChTrans1D2" presStyleIdx="1" presStyleCnt="3"/>
      <dgm:spPr/>
    </dgm:pt>
    <dgm:pt modelId="{912CFCF2-DE1D-3945-B900-DF9EC5988D5A}" type="pres">
      <dgm:prSet presAssocID="{5DAC23FA-70AA-3B4C-86F1-FE0515902E39}" presName="root2" presStyleCnt="0"/>
      <dgm:spPr/>
    </dgm:pt>
    <dgm:pt modelId="{9839E9D4-5933-1742-90AD-B673C5E7E20A}" type="pres">
      <dgm:prSet presAssocID="{5DAC23FA-70AA-3B4C-86F1-FE0515902E39}" presName="LevelTwoTextNode" presStyleLbl="node2" presStyleIdx="1" presStyleCnt="3">
        <dgm:presLayoutVars>
          <dgm:chPref val="3"/>
        </dgm:presLayoutVars>
      </dgm:prSet>
      <dgm:spPr/>
    </dgm:pt>
    <dgm:pt modelId="{BC3F3844-6986-CD4A-8158-6E848F91EB2C}" type="pres">
      <dgm:prSet presAssocID="{5DAC23FA-70AA-3B4C-86F1-FE0515902E39}" presName="level3hierChild" presStyleCnt="0"/>
      <dgm:spPr/>
    </dgm:pt>
    <dgm:pt modelId="{DDB80E0C-E403-0944-A44F-5E017C4493FC}" type="pres">
      <dgm:prSet presAssocID="{9A9141D5-28E1-2042-9A7B-76DB69535FA8}" presName="conn2-1" presStyleLbl="parChTrans1D2" presStyleIdx="2" presStyleCnt="3"/>
      <dgm:spPr/>
    </dgm:pt>
    <dgm:pt modelId="{39D72DA1-5BC0-CD41-806A-059FA0DC863C}" type="pres">
      <dgm:prSet presAssocID="{9A9141D5-28E1-2042-9A7B-76DB69535FA8}" presName="connTx" presStyleLbl="parChTrans1D2" presStyleIdx="2" presStyleCnt="3"/>
      <dgm:spPr/>
    </dgm:pt>
    <dgm:pt modelId="{223E8A83-2095-D34B-A9BB-78AAB3577863}" type="pres">
      <dgm:prSet presAssocID="{A846D3F8-3D90-914D-9774-7FCB8E6BFD4F}" presName="root2" presStyleCnt="0"/>
      <dgm:spPr/>
    </dgm:pt>
    <dgm:pt modelId="{F06EEDCC-8389-1143-BF05-C75696A67944}" type="pres">
      <dgm:prSet presAssocID="{A846D3F8-3D90-914D-9774-7FCB8E6BFD4F}" presName="LevelTwoTextNode" presStyleLbl="node2" presStyleIdx="2" presStyleCnt="3">
        <dgm:presLayoutVars>
          <dgm:chPref val="3"/>
        </dgm:presLayoutVars>
      </dgm:prSet>
      <dgm:spPr/>
    </dgm:pt>
    <dgm:pt modelId="{CC5C8342-3DEE-4240-A456-D05B674FC70C}" type="pres">
      <dgm:prSet presAssocID="{A846D3F8-3D90-914D-9774-7FCB8E6BFD4F}" presName="level3hierChild" presStyleCnt="0"/>
      <dgm:spPr/>
    </dgm:pt>
  </dgm:ptLst>
  <dgm:cxnLst>
    <dgm:cxn modelId="{9732CE03-BDDF-0D46-A8BA-20C8B8E93B23}" type="presOf" srcId="{29EECD90-06B7-2443-9CB0-F93200D10311}" destId="{B146248C-7987-4A40-AA9A-574A00053A89}" srcOrd="1" destOrd="0" presId="urn:microsoft.com/office/officeart/2005/8/layout/hierarchy2"/>
    <dgm:cxn modelId="{37D59E06-D657-FF49-AEE2-A0F33DEDFF55}" srcId="{D3E549FF-4273-E64B-8680-4CCD1B9688BD}" destId="{8D62475E-677F-0B4F-B124-F2A024967992}" srcOrd="0" destOrd="0" parTransId="{80B5F86E-C486-6C48-A4FE-87B195383E91}" sibTransId="{0820F05F-C985-5C43-95A7-18C42A81DA52}"/>
    <dgm:cxn modelId="{EAA6150C-7E01-C147-B644-55ABE4FD0C46}" type="presOf" srcId="{18F64796-428A-E04B-895C-D6CEB8FAFC00}" destId="{0AC227FC-061E-934B-8307-747EABA5A30B}" srcOrd="0" destOrd="0" presId="urn:microsoft.com/office/officeart/2005/8/layout/hierarchy2"/>
    <dgm:cxn modelId="{8D9A6A11-8650-7049-AD39-1E7756C621F9}" type="presOf" srcId="{3D88E130-2710-4A41-B444-800881EB3A9E}" destId="{24BF85F2-4A96-B545-8B9B-691202F98BD0}" srcOrd="0" destOrd="0" presId="urn:microsoft.com/office/officeart/2005/8/layout/hierarchy2"/>
    <dgm:cxn modelId="{BE180A2F-9A83-294F-8B83-953178864233}" type="presOf" srcId="{CC0DBEC3-55F5-BB43-9BAD-9C46C6AE446B}" destId="{BD5D1F88-34D0-7549-9B78-28A55DF07702}" srcOrd="0" destOrd="0" presId="urn:microsoft.com/office/officeart/2005/8/layout/hierarchy2"/>
    <dgm:cxn modelId="{982F4D31-C2A8-CD48-8E43-12644929F795}" type="presOf" srcId="{23A9EF24-916A-1444-AFDB-83D030DF4EB0}" destId="{EF5F0126-5DC3-C941-8A1C-EF8CE4B5D10E}" srcOrd="0" destOrd="0" presId="urn:microsoft.com/office/officeart/2005/8/layout/hierarchy2"/>
    <dgm:cxn modelId="{1C312435-68D1-D649-AE72-923A143F0084}" srcId="{8D62475E-677F-0B4F-B124-F2A024967992}" destId="{A3179758-6C52-B94A-868A-CD93C9978295}" srcOrd="0" destOrd="0" parTransId="{B4FFE2C5-0D90-3F4C-BA49-9D4CC00A89C9}" sibTransId="{A0AEE4C0-8082-EA41-8224-EF9030904298}"/>
    <dgm:cxn modelId="{424E1437-219C-FB46-AB7C-CD8B296A583D}" type="presOf" srcId="{8D62475E-677F-0B4F-B124-F2A024967992}" destId="{8705F387-074C-DB4A-A025-8B8CE4E8363B}" srcOrd="0" destOrd="0" presId="urn:microsoft.com/office/officeart/2005/8/layout/hierarchy2"/>
    <dgm:cxn modelId="{BB48DC47-5359-B14C-A0D6-73E8D594CAC9}" type="presOf" srcId="{9A9141D5-28E1-2042-9A7B-76DB69535FA8}" destId="{39D72DA1-5BC0-CD41-806A-059FA0DC863C}" srcOrd="1" destOrd="0" presId="urn:microsoft.com/office/officeart/2005/8/layout/hierarchy2"/>
    <dgm:cxn modelId="{3B1F2D49-7A98-1D4B-95B1-00EEFAA0B7F9}" type="presOf" srcId="{D3E549FF-4273-E64B-8680-4CCD1B9688BD}" destId="{5A82969E-BB02-D14E-AF59-2283ADF11F52}" srcOrd="0" destOrd="0" presId="urn:microsoft.com/office/officeart/2005/8/layout/hierarchy2"/>
    <dgm:cxn modelId="{4DCB844F-6899-4D47-8C82-113D6AFFFFCB}" srcId="{A3179758-6C52-B94A-868A-CD93C9978295}" destId="{CC0DBEC3-55F5-BB43-9BAD-9C46C6AE446B}" srcOrd="3" destOrd="0" parTransId="{DB505438-24EB-F144-AEF1-DBD216ED2E7E}" sibTransId="{FF0D3ED1-96F7-4B49-B460-4CE7E1CBB95A}"/>
    <dgm:cxn modelId="{E4C39656-C8D1-F147-AA7E-1F8E0BCB13AA}" type="presOf" srcId="{8D3B8BDB-9694-344B-B167-8AB42F820D9B}" destId="{D71FD64F-B9A6-1C4B-9D46-E30333B40221}" srcOrd="1" destOrd="0" presId="urn:microsoft.com/office/officeart/2005/8/layout/hierarchy2"/>
    <dgm:cxn modelId="{75EFA95D-D34E-C34A-A919-8E56832D92D5}" type="presOf" srcId="{C8495E7F-4F86-0A47-B22F-453304FCBE88}" destId="{C82A64E6-0146-BD47-AC36-BCBB3F26CD1B}" srcOrd="0" destOrd="0" presId="urn:microsoft.com/office/officeart/2005/8/layout/hierarchy2"/>
    <dgm:cxn modelId="{F6110768-84B9-044A-A8F0-7A5ADCD85044}" type="presOf" srcId="{23A9EF24-916A-1444-AFDB-83D030DF4EB0}" destId="{8176C911-43C1-854B-AE48-5EC195EAA250}" srcOrd="1" destOrd="0" presId="urn:microsoft.com/office/officeart/2005/8/layout/hierarchy2"/>
    <dgm:cxn modelId="{D07B0476-95A5-F540-B567-B74929479B5C}" type="presOf" srcId="{DB505438-24EB-F144-AEF1-DBD216ED2E7E}" destId="{41FAFC0F-056C-664C-8C91-EAE30A33F164}" srcOrd="0" destOrd="0" presId="urn:microsoft.com/office/officeart/2005/8/layout/hierarchy2"/>
    <dgm:cxn modelId="{F1E13181-4918-A74F-88CC-A5996B531697}" srcId="{8D62475E-677F-0B4F-B124-F2A024967992}" destId="{5DAC23FA-70AA-3B4C-86F1-FE0515902E39}" srcOrd="1" destOrd="0" parTransId="{29EECD90-06B7-2443-9CB0-F93200D10311}" sibTransId="{3A0473BF-EE22-E14B-B8B6-9CC0647BF4AD}"/>
    <dgm:cxn modelId="{9551D987-4688-D940-A900-6569C6616582}" type="presOf" srcId="{A3179758-6C52-B94A-868A-CD93C9978295}" destId="{818B05EB-19C0-1C43-AB2E-2EED0036D600}" srcOrd="0" destOrd="0" presId="urn:microsoft.com/office/officeart/2005/8/layout/hierarchy2"/>
    <dgm:cxn modelId="{653A6B89-C984-6D4E-9B2C-1168C295F117}" type="presOf" srcId="{5DAC23FA-70AA-3B4C-86F1-FE0515902E39}" destId="{9839E9D4-5933-1742-90AD-B673C5E7E20A}" srcOrd="0" destOrd="0" presId="urn:microsoft.com/office/officeart/2005/8/layout/hierarchy2"/>
    <dgm:cxn modelId="{CBF31CA1-D22F-E94C-9229-752F118849B4}" type="presOf" srcId="{1DAE0208-9F05-4C47-93E0-3F650552CCAC}" destId="{C79EA9DB-1548-A54D-B4CA-20C118431ABB}" srcOrd="0" destOrd="0" presId="urn:microsoft.com/office/officeart/2005/8/layout/hierarchy2"/>
    <dgm:cxn modelId="{42D671B5-E1A2-574D-B158-829E5E7DE555}" type="presOf" srcId="{9A9141D5-28E1-2042-9A7B-76DB69535FA8}" destId="{DDB80E0C-E403-0944-A44F-5E017C4493FC}" srcOrd="0" destOrd="0" presId="urn:microsoft.com/office/officeart/2005/8/layout/hierarchy2"/>
    <dgm:cxn modelId="{2E433DBF-069E-4942-8D7F-E2D7D264748C}" type="presOf" srcId="{29EECD90-06B7-2443-9CB0-F93200D10311}" destId="{FEA4335A-1790-B940-87DE-EA8F6A180E3A}" srcOrd="0" destOrd="0" presId="urn:microsoft.com/office/officeart/2005/8/layout/hierarchy2"/>
    <dgm:cxn modelId="{B6EEECC8-D8D7-7D43-8D29-25CA9057A771}" type="presOf" srcId="{1DAE0208-9F05-4C47-93E0-3F650552CCAC}" destId="{70526425-F939-FB44-9778-A927DF7A1786}" srcOrd="1" destOrd="0" presId="urn:microsoft.com/office/officeart/2005/8/layout/hierarchy2"/>
    <dgm:cxn modelId="{8E7717CB-62AA-9A47-AD17-F239717C7A55}" srcId="{8D62475E-677F-0B4F-B124-F2A024967992}" destId="{A846D3F8-3D90-914D-9774-7FCB8E6BFD4F}" srcOrd="2" destOrd="0" parTransId="{9A9141D5-28E1-2042-9A7B-76DB69535FA8}" sibTransId="{BF60E88F-9C20-8343-886B-D3882C84714A}"/>
    <dgm:cxn modelId="{11509AD2-4102-9142-8896-631385EB1385}" type="presOf" srcId="{DB505438-24EB-F144-AEF1-DBD216ED2E7E}" destId="{BE046717-3294-4F44-ABF0-F276F3F460BA}" srcOrd="1" destOrd="0" presId="urn:microsoft.com/office/officeart/2005/8/layout/hierarchy2"/>
    <dgm:cxn modelId="{BF22F7D6-003D-AD4B-B0EF-65F1F1E155A4}" type="presOf" srcId="{B4FFE2C5-0D90-3F4C-BA49-9D4CC00A89C9}" destId="{0A55609C-7027-C643-A071-E78A8153C3C1}" srcOrd="1" destOrd="0" presId="urn:microsoft.com/office/officeart/2005/8/layout/hierarchy2"/>
    <dgm:cxn modelId="{D66CB8DB-293C-D642-8F8A-B0CC0A0C0E73}" srcId="{A3179758-6C52-B94A-868A-CD93C9978295}" destId="{18F64796-428A-E04B-895C-D6CEB8FAFC00}" srcOrd="0" destOrd="0" parTransId="{23A9EF24-916A-1444-AFDB-83D030DF4EB0}" sibTransId="{F8C51287-B27E-BC45-9984-A92E91EA2511}"/>
    <dgm:cxn modelId="{DC1EFCDD-9DF8-6945-BAC6-9AC1CEAFC9F2}" srcId="{A3179758-6C52-B94A-868A-CD93C9978295}" destId="{3D88E130-2710-4A41-B444-800881EB3A9E}" srcOrd="1" destOrd="0" parTransId="{8D3B8BDB-9694-344B-B167-8AB42F820D9B}" sibTransId="{8B01744E-91AC-6F4F-8E22-3F2D56590CCF}"/>
    <dgm:cxn modelId="{C23F09E2-5027-8447-B38D-35029FE05F0E}" type="presOf" srcId="{8D3B8BDB-9694-344B-B167-8AB42F820D9B}" destId="{C8BD7584-27E4-BE46-AE7E-62F70DE09E91}" srcOrd="0" destOrd="0" presId="urn:microsoft.com/office/officeart/2005/8/layout/hierarchy2"/>
    <dgm:cxn modelId="{70505EE5-F527-FA48-9A50-FB6E274B7A4C}" srcId="{A3179758-6C52-B94A-868A-CD93C9978295}" destId="{C8495E7F-4F86-0A47-B22F-453304FCBE88}" srcOrd="2" destOrd="0" parTransId="{1DAE0208-9F05-4C47-93E0-3F650552CCAC}" sibTransId="{16C63E5F-2474-5640-8FEA-623E64870591}"/>
    <dgm:cxn modelId="{C21C1BEF-F251-3B4C-B375-84F23BC2D3F2}" type="presOf" srcId="{B4FFE2C5-0D90-3F4C-BA49-9D4CC00A89C9}" destId="{36D306A0-FD05-AB45-A06A-6B777B360BBA}" srcOrd="0" destOrd="0" presId="urn:microsoft.com/office/officeart/2005/8/layout/hierarchy2"/>
    <dgm:cxn modelId="{8360CEFB-B67F-0E46-9FBC-C2236961B919}" type="presOf" srcId="{A846D3F8-3D90-914D-9774-7FCB8E6BFD4F}" destId="{F06EEDCC-8389-1143-BF05-C75696A67944}" srcOrd="0" destOrd="0" presId="urn:microsoft.com/office/officeart/2005/8/layout/hierarchy2"/>
    <dgm:cxn modelId="{18DB9942-8BC5-264B-A540-706543B9856D}" type="presParOf" srcId="{5A82969E-BB02-D14E-AF59-2283ADF11F52}" destId="{6EEF4EB4-29CA-124E-BC50-962C3C7AEF1F}" srcOrd="0" destOrd="0" presId="urn:microsoft.com/office/officeart/2005/8/layout/hierarchy2"/>
    <dgm:cxn modelId="{B2CD2F13-68B2-7649-A230-251379EE95AC}" type="presParOf" srcId="{6EEF4EB4-29CA-124E-BC50-962C3C7AEF1F}" destId="{8705F387-074C-DB4A-A025-8B8CE4E8363B}" srcOrd="0" destOrd="0" presId="urn:microsoft.com/office/officeart/2005/8/layout/hierarchy2"/>
    <dgm:cxn modelId="{0799B00F-553F-0B4B-B334-F9D109E6AE85}" type="presParOf" srcId="{6EEF4EB4-29CA-124E-BC50-962C3C7AEF1F}" destId="{DE5472AA-1D58-7A46-AC24-B36A81314E12}" srcOrd="1" destOrd="0" presId="urn:microsoft.com/office/officeart/2005/8/layout/hierarchy2"/>
    <dgm:cxn modelId="{FF10D861-7278-984C-90A6-4B9E552D456E}" type="presParOf" srcId="{DE5472AA-1D58-7A46-AC24-B36A81314E12}" destId="{36D306A0-FD05-AB45-A06A-6B777B360BBA}" srcOrd="0" destOrd="0" presId="urn:microsoft.com/office/officeart/2005/8/layout/hierarchy2"/>
    <dgm:cxn modelId="{7772EACA-D704-9F4F-A128-088DC3EF3631}" type="presParOf" srcId="{36D306A0-FD05-AB45-A06A-6B777B360BBA}" destId="{0A55609C-7027-C643-A071-E78A8153C3C1}" srcOrd="0" destOrd="0" presId="urn:microsoft.com/office/officeart/2005/8/layout/hierarchy2"/>
    <dgm:cxn modelId="{7D7CDFF2-E4FE-AC4E-80AB-3D615BB463EC}" type="presParOf" srcId="{DE5472AA-1D58-7A46-AC24-B36A81314E12}" destId="{EBD129C8-5863-0648-AAB1-3EDC8749D0C6}" srcOrd="1" destOrd="0" presId="urn:microsoft.com/office/officeart/2005/8/layout/hierarchy2"/>
    <dgm:cxn modelId="{F839C7C1-EBD3-2A4D-8A25-224E4B50B655}" type="presParOf" srcId="{EBD129C8-5863-0648-AAB1-3EDC8749D0C6}" destId="{818B05EB-19C0-1C43-AB2E-2EED0036D600}" srcOrd="0" destOrd="0" presId="urn:microsoft.com/office/officeart/2005/8/layout/hierarchy2"/>
    <dgm:cxn modelId="{C44B9674-7F81-9744-8F3A-5E4951CF7E8D}" type="presParOf" srcId="{EBD129C8-5863-0648-AAB1-3EDC8749D0C6}" destId="{059A1495-D2F2-3C4C-8989-A72A1BB195AD}" srcOrd="1" destOrd="0" presId="urn:microsoft.com/office/officeart/2005/8/layout/hierarchy2"/>
    <dgm:cxn modelId="{CB8C1E36-44AC-B44D-9B55-F6DC63BD1FFB}" type="presParOf" srcId="{059A1495-D2F2-3C4C-8989-A72A1BB195AD}" destId="{EF5F0126-5DC3-C941-8A1C-EF8CE4B5D10E}" srcOrd="0" destOrd="0" presId="urn:microsoft.com/office/officeart/2005/8/layout/hierarchy2"/>
    <dgm:cxn modelId="{14E44AF5-70A7-934C-8A66-DAB7B4EC1D9D}" type="presParOf" srcId="{EF5F0126-5DC3-C941-8A1C-EF8CE4B5D10E}" destId="{8176C911-43C1-854B-AE48-5EC195EAA250}" srcOrd="0" destOrd="0" presId="urn:microsoft.com/office/officeart/2005/8/layout/hierarchy2"/>
    <dgm:cxn modelId="{562AAA2F-E5FD-E84F-9D67-0EB28B027752}" type="presParOf" srcId="{059A1495-D2F2-3C4C-8989-A72A1BB195AD}" destId="{C7D734EE-A096-A546-B753-F77C4A36E955}" srcOrd="1" destOrd="0" presId="urn:microsoft.com/office/officeart/2005/8/layout/hierarchy2"/>
    <dgm:cxn modelId="{35C82320-9F8E-AC46-985B-3FA597B97EF1}" type="presParOf" srcId="{C7D734EE-A096-A546-B753-F77C4A36E955}" destId="{0AC227FC-061E-934B-8307-747EABA5A30B}" srcOrd="0" destOrd="0" presId="urn:microsoft.com/office/officeart/2005/8/layout/hierarchy2"/>
    <dgm:cxn modelId="{1BDC13D7-4811-7F49-901A-B4149A83BC52}" type="presParOf" srcId="{C7D734EE-A096-A546-B753-F77C4A36E955}" destId="{A583B9F0-5458-E84C-8D13-8FAF54CE99EB}" srcOrd="1" destOrd="0" presId="urn:microsoft.com/office/officeart/2005/8/layout/hierarchy2"/>
    <dgm:cxn modelId="{C05DC3DA-BC34-C64C-8260-5CCF58DD57E7}" type="presParOf" srcId="{059A1495-D2F2-3C4C-8989-A72A1BB195AD}" destId="{C8BD7584-27E4-BE46-AE7E-62F70DE09E91}" srcOrd="2" destOrd="0" presId="urn:microsoft.com/office/officeart/2005/8/layout/hierarchy2"/>
    <dgm:cxn modelId="{D66D54B1-59DF-2146-B989-52E645BEAADA}" type="presParOf" srcId="{C8BD7584-27E4-BE46-AE7E-62F70DE09E91}" destId="{D71FD64F-B9A6-1C4B-9D46-E30333B40221}" srcOrd="0" destOrd="0" presId="urn:microsoft.com/office/officeart/2005/8/layout/hierarchy2"/>
    <dgm:cxn modelId="{BFCEFC38-4D3D-5747-80B6-998C91D6810C}" type="presParOf" srcId="{059A1495-D2F2-3C4C-8989-A72A1BB195AD}" destId="{179FF078-6677-9047-AB96-BA8E7C6CD889}" srcOrd="3" destOrd="0" presId="urn:microsoft.com/office/officeart/2005/8/layout/hierarchy2"/>
    <dgm:cxn modelId="{2AA0949B-620B-A54C-AD6F-356BEECE1805}" type="presParOf" srcId="{179FF078-6677-9047-AB96-BA8E7C6CD889}" destId="{24BF85F2-4A96-B545-8B9B-691202F98BD0}" srcOrd="0" destOrd="0" presId="urn:microsoft.com/office/officeart/2005/8/layout/hierarchy2"/>
    <dgm:cxn modelId="{D24E549E-F522-6441-871D-74727E185EB2}" type="presParOf" srcId="{179FF078-6677-9047-AB96-BA8E7C6CD889}" destId="{CF0476E9-4FA4-994E-A333-76B4A2F8AF63}" srcOrd="1" destOrd="0" presId="urn:microsoft.com/office/officeart/2005/8/layout/hierarchy2"/>
    <dgm:cxn modelId="{90617635-BBFA-B34F-8971-E2D8E9584F15}" type="presParOf" srcId="{059A1495-D2F2-3C4C-8989-A72A1BB195AD}" destId="{C79EA9DB-1548-A54D-B4CA-20C118431ABB}" srcOrd="4" destOrd="0" presId="urn:microsoft.com/office/officeart/2005/8/layout/hierarchy2"/>
    <dgm:cxn modelId="{8C4FB819-C56A-E843-8292-64336A92DB37}" type="presParOf" srcId="{C79EA9DB-1548-A54D-B4CA-20C118431ABB}" destId="{70526425-F939-FB44-9778-A927DF7A1786}" srcOrd="0" destOrd="0" presId="urn:microsoft.com/office/officeart/2005/8/layout/hierarchy2"/>
    <dgm:cxn modelId="{CCDA2426-B64F-2941-B53F-D317E41FBFA6}" type="presParOf" srcId="{059A1495-D2F2-3C4C-8989-A72A1BB195AD}" destId="{AB540A7E-F5A1-E34F-B64B-055F4311EBC8}" srcOrd="5" destOrd="0" presId="urn:microsoft.com/office/officeart/2005/8/layout/hierarchy2"/>
    <dgm:cxn modelId="{E5429E59-E617-7045-B35A-78C07F8D60B4}" type="presParOf" srcId="{AB540A7E-F5A1-E34F-B64B-055F4311EBC8}" destId="{C82A64E6-0146-BD47-AC36-BCBB3F26CD1B}" srcOrd="0" destOrd="0" presId="urn:microsoft.com/office/officeart/2005/8/layout/hierarchy2"/>
    <dgm:cxn modelId="{D28974D9-F080-0E4B-A02D-2590A35CB9D5}" type="presParOf" srcId="{AB540A7E-F5A1-E34F-B64B-055F4311EBC8}" destId="{4C69DC2F-3C9D-5748-9CAA-6C69739B106D}" srcOrd="1" destOrd="0" presId="urn:microsoft.com/office/officeart/2005/8/layout/hierarchy2"/>
    <dgm:cxn modelId="{8C911EC6-4B1F-F04A-BA47-4E6F21A60607}" type="presParOf" srcId="{059A1495-D2F2-3C4C-8989-A72A1BB195AD}" destId="{41FAFC0F-056C-664C-8C91-EAE30A33F164}" srcOrd="6" destOrd="0" presId="urn:microsoft.com/office/officeart/2005/8/layout/hierarchy2"/>
    <dgm:cxn modelId="{7750897B-F809-8441-BEA9-3BA3374E6202}" type="presParOf" srcId="{41FAFC0F-056C-664C-8C91-EAE30A33F164}" destId="{BE046717-3294-4F44-ABF0-F276F3F460BA}" srcOrd="0" destOrd="0" presId="urn:microsoft.com/office/officeart/2005/8/layout/hierarchy2"/>
    <dgm:cxn modelId="{9DF54B4A-8D06-334E-A953-FB4D870770CC}" type="presParOf" srcId="{059A1495-D2F2-3C4C-8989-A72A1BB195AD}" destId="{427C95E5-F039-E045-9856-A05379A6F633}" srcOrd="7" destOrd="0" presId="urn:microsoft.com/office/officeart/2005/8/layout/hierarchy2"/>
    <dgm:cxn modelId="{AA67EDAC-DB25-B645-8A75-18A52559B8CA}" type="presParOf" srcId="{427C95E5-F039-E045-9856-A05379A6F633}" destId="{BD5D1F88-34D0-7549-9B78-28A55DF07702}" srcOrd="0" destOrd="0" presId="urn:microsoft.com/office/officeart/2005/8/layout/hierarchy2"/>
    <dgm:cxn modelId="{E2BE87C4-3103-B143-93DD-CD5FCEBD2F1B}" type="presParOf" srcId="{427C95E5-F039-E045-9856-A05379A6F633}" destId="{5F675F47-3225-FE4D-A428-7EAE11CDFF9D}" srcOrd="1" destOrd="0" presId="urn:microsoft.com/office/officeart/2005/8/layout/hierarchy2"/>
    <dgm:cxn modelId="{BCCE4BA3-AB5F-0042-8D36-09E797ED6514}" type="presParOf" srcId="{DE5472AA-1D58-7A46-AC24-B36A81314E12}" destId="{FEA4335A-1790-B940-87DE-EA8F6A180E3A}" srcOrd="2" destOrd="0" presId="urn:microsoft.com/office/officeart/2005/8/layout/hierarchy2"/>
    <dgm:cxn modelId="{AC8B330B-5EF2-F54C-B753-84D999A7DFF8}" type="presParOf" srcId="{FEA4335A-1790-B940-87DE-EA8F6A180E3A}" destId="{B146248C-7987-4A40-AA9A-574A00053A89}" srcOrd="0" destOrd="0" presId="urn:microsoft.com/office/officeart/2005/8/layout/hierarchy2"/>
    <dgm:cxn modelId="{60B20479-77DF-7442-BB16-47AA8E7C2A75}" type="presParOf" srcId="{DE5472AA-1D58-7A46-AC24-B36A81314E12}" destId="{912CFCF2-DE1D-3945-B900-DF9EC5988D5A}" srcOrd="3" destOrd="0" presId="urn:microsoft.com/office/officeart/2005/8/layout/hierarchy2"/>
    <dgm:cxn modelId="{1A684CC9-6F8F-EE45-8B36-FA0EACE6BE8E}" type="presParOf" srcId="{912CFCF2-DE1D-3945-B900-DF9EC5988D5A}" destId="{9839E9D4-5933-1742-90AD-B673C5E7E20A}" srcOrd="0" destOrd="0" presId="urn:microsoft.com/office/officeart/2005/8/layout/hierarchy2"/>
    <dgm:cxn modelId="{C8492F18-3886-C44A-BA73-9ED871BE24DF}" type="presParOf" srcId="{912CFCF2-DE1D-3945-B900-DF9EC5988D5A}" destId="{BC3F3844-6986-CD4A-8158-6E848F91EB2C}" srcOrd="1" destOrd="0" presId="urn:microsoft.com/office/officeart/2005/8/layout/hierarchy2"/>
    <dgm:cxn modelId="{876ED06B-33ED-304C-AC01-45B80AE5F245}" type="presParOf" srcId="{DE5472AA-1D58-7A46-AC24-B36A81314E12}" destId="{DDB80E0C-E403-0944-A44F-5E017C4493FC}" srcOrd="4" destOrd="0" presId="urn:microsoft.com/office/officeart/2005/8/layout/hierarchy2"/>
    <dgm:cxn modelId="{7A1DD060-6A23-B446-B67B-07F222010D6C}" type="presParOf" srcId="{DDB80E0C-E403-0944-A44F-5E017C4493FC}" destId="{39D72DA1-5BC0-CD41-806A-059FA0DC863C}" srcOrd="0" destOrd="0" presId="urn:microsoft.com/office/officeart/2005/8/layout/hierarchy2"/>
    <dgm:cxn modelId="{8FE7F587-C216-9B48-8DF5-E8754FDB515C}" type="presParOf" srcId="{DE5472AA-1D58-7A46-AC24-B36A81314E12}" destId="{223E8A83-2095-D34B-A9BB-78AAB3577863}" srcOrd="5" destOrd="0" presId="urn:microsoft.com/office/officeart/2005/8/layout/hierarchy2"/>
    <dgm:cxn modelId="{422D2137-92C1-E443-A157-36983F269A0B}" type="presParOf" srcId="{223E8A83-2095-D34B-A9BB-78AAB3577863}" destId="{F06EEDCC-8389-1143-BF05-C75696A67944}" srcOrd="0" destOrd="0" presId="urn:microsoft.com/office/officeart/2005/8/layout/hierarchy2"/>
    <dgm:cxn modelId="{B7466880-5C1D-E949-B972-0FECEA1059D0}" type="presParOf" srcId="{223E8A83-2095-D34B-A9BB-78AAB3577863}" destId="{CC5C8342-3DEE-4240-A456-D05B674FC70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5F387-074C-DB4A-A025-8B8CE4E8363B}">
      <dsp:nvSpPr>
        <dsp:cNvPr id="0" name=""/>
        <dsp:cNvSpPr/>
      </dsp:nvSpPr>
      <dsp:spPr>
        <a:xfrm>
          <a:off x="1600951" y="2161643"/>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 Firm</a:t>
          </a:r>
        </a:p>
        <a:p>
          <a:pPr marL="0" lvl="0" indent="0" algn="ctr" defTabSz="800100">
            <a:lnSpc>
              <a:spcPct val="90000"/>
            </a:lnSpc>
            <a:spcBef>
              <a:spcPct val="0"/>
            </a:spcBef>
            <a:spcAft>
              <a:spcPct val="35000"/>
            </a:spcAft>
            <a:buNone/>
          </a:pPr>
          <a:r>
            <a:rPr lang="en-US" sz="1800" kern="1200" dirty="0"/>
            <a:t>(Sponsor)</a:t>
          </a:r>
        </a:p>
      </dsp:txBody>
      <dsp:txXfrm>
        <a:off x="1622970" y="2183662"/>
        <a:ext cx="1459513" cy="707737"/>
      </dsp:txXfrm>
    </dsp:sp>
    <dsp:sp modelId="{36D306A0-FD05-AB45-A06A-6B777B360BBA}">
      <dsp:nvSpPr>
        <dsp:cNvPr id="0" name=""/>
        <dsp:cNvSpPr/>
      </dsp:nvSpPr>
      <dsp:spPr>
        <a:xfrm rot="18289469">
          <a:off x="2878635" y="2087352"/>
          <a:ext cx="1053157" cy="35815"/>
        </a:xfrm>
        <a:custGeom>
          <a:avLst/>
          <a:gdLst/>
          <a:ahLst/>
          <a:cxnLst/>
          <a:rect l="0" t="0" r="0" b="0"/>
          <a:pathLst>
            <a:path>
              <a:moveTo>
                <a:pt x="0" y="17907"/>
              </a:moveTo>
              <a:lnTo>
                <a:pt x="1053157" y="1790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8884" y="2078931"/>
        <a:ext cx="52657" cy="52657"/>
      </dsp:txXfrm>
    </dsp:sp>
    <dsp:sp modelId="{818B05EB-19C0-1C43-AB2E-2EED0036D600}">
      <dsp:nvSpPr>
        <dsp:cNvPr id="0" name=""/>
        <dsp:cNvSpPr/>
      </dsp:nvSpPr>
      <dsp:spPr>
        <a:xfrm>
          <a:off x="3705924" y="1297101"/>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 Fund #1</a:t>
          </a:r>
        </a:p>
      </dsp:txBody>
      <dsp:txXfrm>
        <a:off x="3727943" y="1319120"/>
        <a:ext cx="1459513" cy="707737"/>
      </dsp:txXfrm>
    </dsp:sp>
    <dsp:sp modelId="{EF5F0126-5DC3-C941-8A1C-EF8CE4B5D10E}">
      <dsp:nvSpPr>
        <dsp:cNvPr id="0" name=""/>
        <dsp:cNvSpPr/>
      </dsp:nvSpPr>
      <dsp:spPr>
        <a:xfrm rot="17692822">
          <a:off x="4795442" y="1006675"/>
          <a:ext cx="1429486" cy="35815"/>
        </a:xfrm>
        <a:custGeom>
          <a:avLst/>
          <a:gdLst/>
          <a:ahLst/>
          <a:cxnLst/>
          <a:rect l="0" t="0" r="0" b="0"/>
          <a:pathLst>
            <a:path>
              <a:moveTo>
                <a:pt x="0" y="17907"/>
              </a:moveTo>
              <a:lnTo>
                <a:pt x="1429486" y="17907"/>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4448" y="988845"/>
        <a:ext cx="71474" cy="71474"/>
      </dsp:txXfrm>
    </dsp:sp>
    <dsp:sp modelId="{0AC227FC-061E-934B-8307-747EABA5A30B}">
      <dsp:nvSpPr>
        <dsp:cNvPr id="0" name=""/>
        <dsp:cNvSpPr/>
      </dsp:nvSpPr>
      <dsp:spPr>
        <a:xfrm>
          <a:off x="5810896" y="288"/>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Pension Funds</a:t>
          </a:r>
        </a:p>
      </dsp:txBody>
      <dsp:txXfrm>
        <a:off x="5832915" y="22307"/>
        <a:ext cx="1459513" cy="707737"/>
      </dsp:txXfrm>
    </dsp:sp>
    <dsp:sp modelId="{C8BD7584-27E4-BE46-AE7E-62F70DE09E91}">
      <dsp:nvSpPr>
        <dsp:cNvPr id="0" name=""/>
        <dsp:cNvSpPr/>
      </dsp:nvSpPr>
      <dsp:spPr>
        <a:xfrm rot="19457599">
          <a:off x="5139860" y="1438946"/>
          <a:ext cx="740651" cy="35815"/>
        </a:xfrm>
        <a:custGeom>
          <a:avLst/>
          <a:gdLst/>
          <a:ahLst/>
          <a:cxnLst/>
          <a:rect l="0" t="0" r="0" b="0"/>
          <a:pathLst>
            <a:path>
              <a:moveTo>
                <a:pt x="0" y="17907"/>
              </a:moveTo>
              <a:lnTo>
                <a:pt x="740651" y="17907"/>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91669" y="1438337"/>
        <a:ext cx="37032" cy="37032"/>
      </dsp:txXfrm>
    </dsp:sp>
    <dsp:sp modelId="{24BF85F2-4A96-B545-8B9B-691202F98BD0}">
      <dsp:nvSpPr>
        <dsp:cNvPr id="0" name=""/>
        <dsp:cNvSpPr/>
      </dsp:nvSpPr>
      <dsp:spPr>
        <a:xfrm>
          <a:off x="5810896" y="864830"/>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Endowments</a:t>
          </a:r>
        </a:p>
      </dsp:txBody>
      <dsp:txXfrm>
        <a:off x="5832915" y="886849"/>
        <a:ext cx="1459513" cy="707737"/>
      </dsp:txXfrm>
    </dsp:sp>
    <dsp:sp modelId="{C79EA9DB-1548-A54D-B4CA-20C118431ABB}">
      <dsp:nvSpPr>
        <dsp:cNvPr id="0" name=""/>
        <dsp:cNvSpPr/>
      </dsp:nvSpPr>
      <dsp:spPr>
        <a:xfrm rot="2142401">
          <a:off x="5139860" y="1871217"/>
          <a:ext cx="740651" cy="35815"/>
        </a:xfrm>
        <a:custGeom>
          <a:avLst/>
          <a:gdLst/>
          <a:ahLst/>
          <a:cxnLst/>
          <a:rect l="0" t="0" r="0" b="0"/>
          <a:pathLst>
            <a:path>
              <a:moveTo>
                <a:pt x="0" y="17907"/>
              </a:moveTo>
              <a:lnTo>
                <a:pt x="740651" y="17907"/>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91669" y="1870608"/>
        <a:ext cx="37032" cy="37032"/>
      </dsp:txXfrm>
    </dsp:sp>
    <dsp:sp modelId="{C82A64E6-0146-BD47-AC36-BCBB3F26CD1B}">
      <dsp:nvSpPr>
        <dsp:cNvPr id="0" name=""/>
        <dsp:cNvSpPr/>
      </dsp:nvSpPr>
      <dsp:spPr>
        <a:xfrm>
          <a:off x="5810896" y="1729372"/>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Banks</a:t>
          </a:r>
        </a:p>
      </dsp:txBody>
      <dsp:txXfrm>
        <a:off x="5832915" y="1751391"/>
        <a:ext cx="1459513" cy="707737"/>
      </dsp:txXfrm>
    </dsp:sp>
    <dsp:sp modelId="{41FAFC0F-056C-664C-8C91-EAE30A33F164}">
      <dsp:nvSpPr>
        <dsp:cNvPr id="0" name=""/>
        <dsp:cNvSpPr/>
      </dsp:nvSpPr>
      <dsp:spPr>
        <a:xfrm rot="3907178">
          <a:off x="4795442" y="2303488"/>
          <a:ext cx="1429486" cy="35815"/>
        </a:xfrm>
        <a:custGeom>
          <a:avLst/>
          <a:gdLst/>
          <a:ahLst/>
          <a:cxnLst/>
          <a:rect l="0" t="0" r="0" b="0"/>
          <a:pathLst>
            <a:path>
              <a:moveTo>
                <a:pt x="0" y="17907"/>
              </a:moveTo>
              <a:lnTo>
                <a:pt x="1429486" y="17907"/>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4448" y="2285658"/>
        <a:ext cx="71474" cy="71474"/>
      </dsp:txXfrm>
    </dsp:sp>
    <dsp:sp modelId="{BD5D1F88-34D0-7549-9B78-28A55DF07702}">
      <dsp:nvSpPr>
        <dsp:cNvPr id="0" name=""/>
        <dsp:cNvSpPr/>
      </dsp:nvSpPr>
      <dsp:spPr>
        <a:xfrm>
          <a:off x="5810896" y="2593914"/>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HNW Individuals</a:t>
          </a:r>
        </a:p>
      </dsp:txBody>
      <dsp:txXfrm>
        <a:off x="5832915" y="2615933"/>
        <a:ext cx="1459513" cy="707737"/>
      </dsp:txXfrm>
    </dsp:sp>
    <dsp:sp modelId="{FEA4335A-1790-B940-87DE-EA8F6A180E3A}">
      <dsp:nvSpPr>
        <dsp:cNvPr id="0" name=""/>
        <dsp:cNvSpPr/>
      </dsp:nvSpPr>
      <dsp:spPr>
        <a:xfrm>
          <a:off x="3104503" y="2519623"/>
          <a:ext cx="601420" cy="35815"/>
        </a:xfrm>
        <a:custGeom>
          <a:avLst/>
          <a:gdLst/>
          <a:ahLst/>
          <a:cxnLst/>
          <a:rect l="0" t="0" r="0" b="0"/>
          <a:pathLst>
            <a:path>
              <a:moveTo>
                <a:pt x="0" y="17907"/>
              </a:moveTo>
              <a:lnTo>
                <a:pt x="601420" y="1790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0178" y="2522496"/>
        <a:ext cx="30071" cy="30071"/>
      </dsp:txXfrm>
    </dsp:sp>
    <dsp:sp modelId="{9839E9D4-5933-1742-90AD-B673C5E7E20A}">
      <dsp:nvSpPr>
        <dsp:cNvPr id="0" name=""/>
        <dsp:cNvSpPr/>
      </dsp:nvSpPr>
      <dsp:spPr>
        <a:xfrm>
          <a:off x="3705924" y="2161643"/>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 Fund #2</a:t>
          </a:r>
        </a:p>
      </dsp:txBody>
      <dsp:txXfrm>
        <a:off x="3727943" y="2183662"/>
        <a:ext cx="1459513" cy="707737"/>
      </dsp:txXfrm>
    </dsp:sp>
    <dsp:sp modelId="{DDB80E0C-E403-0944-A44F-5E017C4493FC}">
      <dsp:nvSpPr>
        <dsp:cNvPr id="0" name=""/>
        <dsp:cNvSpPr/>
      </dsp:nvSpPr>
      <dsp:spPr>
        <a:xfrm rot="3310531">
          <a:off x="2878635" y="2951895"/>
          <a:ext cx="1053157" cy="35815"/>
        </a:xfrm>
        <a:custGeom>
          <a:avLst/>
          <a:gdLst/>
          <a:ahLst/>
          <a:cxnLst/>
          <a:rect l="0" t="0" r="0" b="0"/>
          <a:pathLst>
            <a:path>
              <a:moveTo>
                <a:pt x="0" y="17907"/>
              </a:moveTo>
              <a:lnTo>
                <a:pt x="1053157" y="1790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8884" y="2943473"/>
        <a:ext cx="52657" cy="52657"/>
      </dsp:txXfrm>
    </dsp:sp>
    <dsp:sp modelId="{F06EEDCC-8389-1143-BF05-C75696A67944}">
      <dsp:nvSpPr>
        <dsp:cNvPr id="0" name=""/>
        <dsp:cNvSpPr/>
      </dsp:nvSpPr>
      <dsp:spPr>
        <a:xfrm>
          <a:off x="3705924" y="3026185"/>
          <a:ext cx="1503551" cy="75177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 Fund #3</a:t>
          </a:r>
        </a:p>
      </dsp:txBody>
      <dsp:txXfrm>
        <a:off x="3727943" y="3048204"/>
        <a:ext cx="1459513" cy="7077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C8966-321E-D24B-B404-5D37C4BFD076}" type="datetimeFigureOut">
              <a:rPr lang="en-US" smtClean="0"/>
              <a:t>11/18/19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49C5FB-3344-074C-8C12-ED6B343FFC51}" type="slidenum">
              <a:rPr lang="en-US" smtClean="0"/>
              <a:t>‹#›</a:t>
            </a:fld>
            <a:endParaRPr lang="en-US"/>
          </a:p>
        </p:txBody>
      </p:sp>
    </p:spTree>
    <p:extLst>
      <p:ext uri="{BB962C8B-B14F-4D97-AF65-F5344CB8AC3E}">
        <p14:creationId xmlns:p14="http://schemas.microsoft.com/office/powerpoint/2010/main" val="199613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Leveraged</a:t>
            </a:r>
            <a:r>
              <a:rPr lang="en-US" baseline="0" dirty="0"/>
              <a:t> recap is </a:t>
            </a:r>
            <a:r>
              <a:rPr lang="en-US" baseline="0"/>
              <a:t>internal LBO </a:t>
            </a:r>
            <a:r>
              <a:rPr lang="en-US" baseline="0" dirty="0"/>
              <a:t>without changing the </a:t>
            </a:r>
            <a:r>
              <a:rPr lang="en-US" baseline="0"/>
              <a:t>ownership structure.</a:t>
            </a:r>
            <a:endParaRPr lang="en-US"/>
          </a:p>
        </p:txBody>
      </p:sp>
      <p:sp>
        <p:nvSpPr>
          <p:cNvPr id="4" name="Slide Number Placeholder 3"/>
          <p:cNvSpPr>
            <a:spLocks noGrp="1"/>
          </p:cNvSpPr>
          <p:nvPr>
            <p:ph type="sldNum" sz="quarter" idx="10"/>
          </p:nvPr>
        </p:nvSpPr>
        <p:spPr/>
        <p:txBody>
          <a:bodyPr/>
          <a:lstStyle/>
          <a:p>
            <a:fld id="{2049C5FB-3344-074C-8C12-ED6B343FFC51}" type="slidenum">
              <a:rPr lang="en-US" smtClean="0"/>
              <a:t>40</a:t>
            </a:fld>
            <a:endParaRPr lang="en-US"/>
          </a:p>
        </p:txBody>
      </p:sp>
    </p:spTree>
    <p:extLst>
      <p:ext uri="{BB962C8B-B14F-4D97-AF65-F5344CB8AC3E}">
        <p14:creationId xmlns:p14="http://schemas.microsoft.com/office/powerpoint/2010/main" val="77789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Harmon Audio, targeted</a:t>
            </a:r>
            <a:r>
              <a:rPr lang="en-US" baseline="0" dirty="0"/>
              <a:t> by KKR and Goldman Sachs.</a:t>
            </a:r>
            <a:endParaRPr lang="en-US" dirty="0"/>
          </a:p>
        </p:txBody>
      </p:sp>
      <p:sp>
        <p:nvSpPr>
          <p:cNvPr id="4" name="Slide Number Placeholder 3"/>
          <p:cNvSpPr>
            <a:spLocks noGrp="1"/>
          </p:cNvSpPr>
          <p:nvPr>
            <p:ph type="sldNum" sz="quarter" idx="10"/>
          </p:nvPr>
        </p:nvSpPr>
        <p:spPr/>
        <p:txBody>
          <a:bodyPr/>
          <a:lstStyle/>
          <a:p>
            <a:fld id="{2049C5FB-3344-074C-8C12-ED6B343FFC51}" type="slidenum">
              <a:rPr lang="en-US" smtClean="0"/>
              <a:t>41</a:t>
            </a:fld>
            <a:endParaRPr lang="en-US"/>
          </a:p>
        </p:txBody>
      </p:sp>
    </p:spTree>
    <p:extLst>
      <p:ext uri="{BB962C8B-B14F-4D97-AF65-F5344CB8AC3E}">
        <p14:creationId xmlns:p14="http://schemas.microsoft.com/office/powerpoint/2010/main" val="136126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 to LPs is 23% at</a:t>
            </a:r>
            <a:r>
              <a:rPr lang="en-US" baseline="0" dirty="0"/>
              <a:t> the end.  The gross IRR on the deal is 30%.  Fees and </a:t>
            </a:r>
            <a:r>
              <a:rPr lang="en-US" baseline="0"/>
              <a:t>carry reduces 7%.</a:t>
            </a:r>
            <a:endParaRPr lang="en-US"/>
          </a:p>
        </p:txBody>
      </p:sp>
      <p:sp>
        <p:nvSpPr>
          <p:cNvPr id="4" name="Slide Number Placeholder 3"/>
          <p:cNvSpPr>
            <a:spLocks noGrp="1"/>
          </p:cNvSpPr>
          <p:nvPr>
            <p:ph type="sldNum" sz="quarter" idx="10"/>
          </p:nvPr>
        </p:nvSpPr>
        <p:spPr/>
        <p:txBody>
          <a:bodyPr/>
          <a:lstStyle/>
          <a:p>
            <a:fld id="{2049C5FB-3344-074C-8C12-ED6B343FFC51}" type="slidenum">
              <a:rPr lang="en-US" smtClean="0"/>
              <a:t>53</a:t>
            </a:fld>
            <a:endParaRPr lang="en-US"/>
          </a:p>
        </p:txBody>
      </p:sp>
    </p:spTree>
    <p:extLst>
      <p:ext uri="{BB962C8B-B14F-4D97-AF65-F5344CB8AC3E}">
        <p14:creationId xmlns:p14="http://schemas.microsoft.com/office/powerpoint/2010/main" val="1586895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11/18/19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Private equity</a:t>
            </a:r>
          </a:p>
        </p:txBody>
      </p:sp>
      <p:sp>
        <p:nvSpPr>
          <p:cNvPr id="3" name="Subtitle 2"/>
          <p:cNvSpPr>
            <a:spLocks noGrp="1"/>
          </p:cNvSpPr>
          <p:nvPr>
            <p:ph type="subTitle" idx="1"/>
          </p:nvPr>
        </p:nvSpPr>
        <p:spPr/>
        <p:txBody>
          <a:bodyPr>
            <a:normAutofit lnSpcReduction="10000"/>
          </a:bodyPr>
          <a:lstStyle/>
          <a:p>
            <a:endParaRPr lang="en-US" dirty="0"/>
          </a:p>
          <a:p>
            <a:endParaRPr lang="en-US" dirty="0"/>
          </a:p>
          <a:p>
            <a:r>
              <a:rPr lang="en-US" dirty="0"/>
              <a:t> Kevin Chiang, UVM</a:t>
            </a:r>
          </a:p>
        </p:txBody>
      </p:sp>
    </p:spTree>
    <p:extLst>
      <p:ext uri="{BB962C8B-B14F-4D97-AF65-F5344CB8AC3E}">
        <p14:creationId xmlns:p14="http://schemas.microsoft.com/office/powerpoint/2010/main" val="1319161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 as an IB client</a:t>
            </a:r>
          </a:p>
        </p:txBody>
      </p:sp>
      <p:sp>
        <p:nvSpPr>
          <p:cNvPr id="3" name="Content Placeholder 2"/>
          <p:cNvSpPr>
            <a:spLocks noGrp="1"/>
          </p:cNvSpPr>
          <p:nvPr>
            <p:ph idx="1"/>
          </p:nvPr>
        </p:nvSpPr>
        <p:spPr>
          <a:xfrm>
            <a:off x="2589212" y="2133600"/>
            <a:ext cx="8915400" cy="3976744"/>
          </a:xfrm>
        </p:spPr>
        <p:txBody>
          <a:bodyPr>
            <a:normAutofit lnSpcReduction="10000"/>
          </a:bodyPr>
          <a:lstStyle/>
          <a:p>
            <a:r>
              <a:rPr lang="en-US" sz="2000" dirty="0"/>
              <a:t>PEs are increasingly important clients of investment banks.</a:t>
            </a:r>
          </a:p>
          <a:p>
            <a:r>
              <a:rPr lang="en-US" sz="2000" dirty="0" err="1"/>
              <a:t>Fruhan</a:t>
            </a:r>
            <a:r>
              <a:rPr lang="en-US" sz="2000" dirty="0"/>
              <a:t> (2006, HBP): PEs account for </a:t>
            </a:r>
            <a:r>
              <a:rPr lang="en-US" sz="2000" dirty="0">
                <a:solidFill>
                  <a:srgbClr val="0070C0"/>
                </a:solidFill>
              </a:rPr>
              <a:t>25%</a:t>
            </a:r>
            <a:r>
              <a:rPr lang="en-US" sz="2000" dirty="0"/>
              <a:t> of total revenues for major IBs.</a:t>
            </a:r>
          </a:p>
          <a:p>
            <a:r>
              <a:rPr lang="en-US" sz="2000" dirty="0"/>
              <a:t>20% of total U.S. M&amp;As volume was related to PEs.</a:t>
            </a:r>
          </a:p>
          <a:p>
            <a:r>
              <a:rPr lang="en-US" sz="2000" dirty="0">
                <a:solidFill>
                  <a:srgbClr val="0070C0"/>
                </a:solidFill>
              </a:rPr>
              <a:t>70%</a:t>
            </a:r>
            <a:r>
              <a:rPr lang="en-US" sz="2000" dirty="0"/>
              <a:t> of IPOs were PE-backed.</a:t>
            </a:r>
          </a:p>
          <a:p>
            <a:r>
              <a:rPr lang="en-US" sz="2000" dirty="0"/>
              <a:t>Fang et al. (2013, </a:t>
            </a:r>
            <a:r>
              <a:rPr lang="en-US" sz="2000" i="1" dirty="0"/>
              <a:t>RFS</a:t>
            </a:r>
            <a:r>
              <a:rPr lang="en-US" sz="2000" dirty="0"/>
              <a:t>): All these give banks incentives to invest in the PE business.  Through investing in target firms, it can surely help to “</a:t>
            </a:r>
            <a:r>
              <a:rPr lang="en-US" sz="2000" dirty="0">
                <a:solidFill>
                  <a:srgbClr val="0070C0"/>
                </a:solidFill>
              </a:rPr>
              <a:t>cross-sell</a:t>
            </a:r>
            <a:r>
              <a:rPr lang="en-US" sz="2000" dirty="0"/>
              <a:t>” other IB products and services (e.g., equity offerings, debt offerings, etc.) to target firms in the future.</a:t>
            </a:r>
          </a:p>
          <a:p>
            <a:r>
              <a:rPr lang="en-US" sz="2000" dirty="0"/>
              <a:t>Regulatory concern: whether cross-selling gives banks incentives to make poor investments and take on excess risk.</a:t>
            </a:r>
          </a:p>
        </p:txBody>
      </p:sp>
    </p:spTree>
    <p:extLst>
      <p:ext uri="{BB962C8B-B14F-4D97-AF65-F5344CB8AC3E}">
        <p14:creationId xmlns:p14="http://schemas.microsoft.com/office/powerpoint/2010/main" val="150255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PE </a:t>
                </a:r>
                <a14:m>
                  <m:oMath xmlns:m="http://schemas.openxmlformats.org/officeDocument/2006/math">
                    <m:r>
                      <a:rPr lang="en-US" i="1" smtClean="0">
                        <a:latin typeface="Cambria Math" charset="0"/>
                        <a:ea typeface="Cambria Math" charset="0"/>
                        <a:cs typeface="Cambria Math" charset="0"/>
                      </a:rPr>
                      <m:t>≈</m:t>
                    </m:r>
                  </m:oMath>
                </a14:m>
                <a:r>
                  <a:rPr lang="en-US" dirty="0"/>
                  <a:t> buyout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052" t="-7109"/>
                </a:stretch>
              </a:blipFill>
            </p:spPr>
            <p:txBody>
              <a:bodyPr/>
              <a:lstStyle/>
              <a:p>
                <a:r>
                  <a:rPr lang="en-US">
                    <a:noFill/>
                  </a:rPr>
                  <a:t> </a:t>
                </a:r>
              </a:p>
            </p:txBody>
          </p:sp>
        </mc:Fallback>
      </mc:AlternateContent>
      <p:sp>
        <p:nvSpPr>
          <p:cNvPr id="3" name="Content Placeholder 2"/>
          <p:cNvSpPr>
            <a:spLocks noGrp="1"/>
          </p:cNvSpPr>
          <p:nvPr>
            <p:ph idx="1"/>
          </p:nvPr>
        </p:nvSpPr>
        <p:spPr>
          <a:xfrm>
            <a:off x="2589212" y="1796527"/>
            <a:ext cx="8915400" cy="4668819"/>
          </a:xfrm>
        </p:spPr>
        <p:txBody>
          <a:bodyPr>
            <a:normAutofit/>
          </a:bodyPr>
          <a:lstStyle/>
          <a:p>
            <a:r>
              <a:rPr lang="en-US" sz="2000" dirty="0"/>
              <a:t>In academic research, PE includes venture capital (</a:t>
            </a:r>
            <a:r>
              <a:rPr lang="en-US" sz="2000" dirty="0">
                <a:solidFill>
                  <a:srgbClr val="0070C0"/>
                </a:solidFill>
              </a:rPr>
              <a:t>VC</a:t>
            </a:r>
            <a:r>
              <a:rPr lang="en-US" sz="2000" dirty="0"/>
              <a:t>) and (leveraged) </a:t>
            </a:r>
            <a:r>
              <a:rPr lang="en-US" sz="2000" dirty="0">
                <a:solidFill>
                  <a:srgbClr val="0070C0"/>
                </a:solidFill>
              </a:rPr>
              <a:t>buyout</a:t>
            </a:r>
            <a:r>
              <a:rPr lang="en-US" sz="2000" dirty="0"/>
              <a:t> funds.</a:t>
            </a:r>
          </a:p>
          <a:p>
            <a:r>
              <a:rPr lang="en-US" sz="2000" dirty="0"/>
              <a:t>Among practitioners, PE tends to be narrowly referred to buyout funds.</a:t>
            </a:r>
          </a:p>
          <a:p>
            <a:r>
              <a:rPr lang="en-US" sz="2000" dirty="0"/>
              <a:t>From this point onward, we will use the latter definition of PE, and only discuss buyout transactions.</a:t>
            </a:r>
          </a:p>
          <a:p>
            <a:r>
              <a:rPr lang="en-US" sz="2000" dirty="0"/>
              <a:t>Although PEs are the main players in the buyout market, </a:t>
            </a:r>
            <a:r>
              <a:rPr lang="en-US" sz="2000" dirty="0">
                <a:solidFill>
                  <a:srgbClr val="0070C0"/>
                </a:solidFill>
              </a:rPr>
              <a:t>hedge funds</a:t>
            </a:r>
            <a:r>
              <a:rPr lang="en-US" sz="2000" dirty="0"/>
              <a:t> are also present in this market.  Hedge funds tend to focus on distressed targets and are more interested in the restructuring of targets with a rather quick resale horizon.</a:t>
            </a:r>
          </a:p>
          <a:p>
            <a:r>
              <a:rPr lang="en-US" sz="2000" dirty="0"/>
              <a:t>When a buyout is originated and led by the target’s existing management, the deal is also called a management buyout (MBO).  An MBO is often assisted by a PE fund.</a:t>
            </a:r>
          </a:p>
          <a:p>
            <a:endParaRPr lang="en-US" dirty="0"/>
          </a:p>
        </p:txBody>
      </p:sp>
    </p:spTree>
    <p:extLst>
      <p:ext uri="{BB962C8B-B14F-4D97-AF65-F5344CB8AC3E}">
        <p14:creationId xmlns:p14="http://schemas.microsoft.com/office/powerpoint/2010/main" val="125470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4CD5-C550-DE4E-9FC9-E45C47DDE627}"/>
              </a:ext>
            </a:extLst>
          </p:cNvPr>
          <p:cNvSpPr>
            <a:spLocks noGrp="1"/>
          </p:cNvSpPr>
          <p:nvPr>
            <p:ph type="title"/>
          </p:nvPr>
        </p:nvSpPr>
        <p:spPr/>
        <p:txBody>
          <a:bodyPr/>
          <a:lstStyle/>
          <a:p>
            <a:r>
              <a:rPr lang="en-US" dirty="0"/>
              <a:t>Main differences between PE and VC</a:t>
            </a:r>
          </a:p>
        </p:txBody>
      </p:sp>
      <p:graphicFrame>
        <p:nvGraphicFramePr>
          <p:cNvPr id="4" name="Content Placeholder 3">
            <a:extLst>
              <a:ext uri="{FF2B5EF4-FFF2-40B4-BE49-F238E27FC236}">
                <a16:creationId xmlns:a16="http://schemas.microsoft.com/office/drawing/2014/main" id="{E6087F33-FBB7-2B48-BA32-F94D2FB01ABF}"/>
              </a:ext>
            </a:extLst>
          </p:cNvPr>
          <p:cNvGraphicFramePr>
            <a:graphicFrameLocks noGrp="1"/>
          </p:cNvGraphicFramePr>
          <p:nvPr>
            <p:ph idx="1"/>
            <p:extLst>
              <p:ext uri="{D42A27DB-BD31-4B8C-83A1-F6EECF244321}">
                <p14:modId xmlns:p14="http://schemas.microsoft.com/office/powerpoint/2010/main" val="2187191660"/>
              </p:ext>
            </p:extLst>
          </p:nvPr>
        </p:nvGraphicFramePr>
        <p:xfrm>
          <a:off x="2662813" y="2133600"/>
          <a:ext cx="8841800" cy="2865120"/>
        </p:xfrm>
        <a:graphic>
          <a:graphicData uri="http://schemas.openxmlformats.org/drawingml/2006/table">
            <a:tbl>
              <a:tblPr firstRow="1" bandRow="1">
                <a:tableStyleId>{5C22544A-7EE6-4342-B048-85BDC9FD1C3A}</a:tableStyleId>
              </a:tblPr>
              <a:tblGrid>
                <a:gridCol w="3356150">
                  <a:extLst>
                    <a:ext uri="{9D8B030D-6E8A-4147-A177-3AD203B41FA5}">
                      <a16:colId xmlns:a16="http://schemas.microsoft.com/office/drawing/2014/main" val="1556380350"/>
                    </a:ext>
                  </a:extLst>
                </a:gridCol>
                <a:gridCol w="2713055">
                  <a:extLst>
                    <a:ext uri="{9D8B030D-6E8A-4147-A177-3AD203B41FA5}">
                      <a16:colId xmlns:a16="http://schemas.microsoft.com/office/drawing/2014/main" val="2135631572"/>
                    </a:ext>
                  </a:extLst>
                </a:gridCol>
                <a:gridCol w="2772595">
                  <a:extLst>
                    <a:ext uri="{9D8B030D-6E8A-4147-A177-3AD203B41FA5}">
                      <a16:colId xmlns:a16="http://schemas.microsoft.com/office/drawing/2014/main" val="1874130214"/>
                    </a:ext>
                  </a:extLst>
                </a:gridCol>
              </a:tblGrid>
              <a:tr h="370840">
                <a:tc>
                  <a:txBody>
                    <a:bodyPr/>
                    <a:lstStyle/>
                    <a:p>
                      <a:endParaRPr lang="en-US" dirty="0"/>
                    </a:p>
                  </a:txBody>
                  <a:tcPr/>
                </a:tc>
                <a:tc>
                  <a:txBody>
                    <a:bodyPr/>
                    <a:lstStyle/>
                    <a:p>
                      <a:r>
                        <a:rPr lang="en-US" dirty="0"/>
                        <a:t>PE</a:t>
                      </a:r>
                    </a:p>
                  </a:txBody>
                  <a:tcPr/>
                </a:tc>
                <a:tc>
                  <a:txBody>
                    <a:bodyPr/>
                    <a:lstStyle/>
                    <a:p>
                      <a:r>
                        <a:rPr lang="en-US" dirty="0"/>
                        <a:t>VC</a:t>
                      </a:r>
                    </a:p>
                  </a:txBody>
                  <a:tcPr/>
                </a:tc>
                <a:extLst>
                  <a:ext uri="{0D108BD9-81ED-4DB2-BD59-A6C34878D82A}">
                    <a16:rowId xmlns:a16="http://schemas.microsoft.com/office/drawing/2014/main" val="1150863691"/>
                  </a:ext>
                </a:extLst>
              </a:tr>
              <a:tr h="370840">
                <a:tc>
                  <a:txBody>
                    <a:bodyPr/>
                    <a:lstStyle/>
                    <a:p>
                      <a:r>
                        <a:rPr lang="en-US" dirty="0"/>
                        <a:t>Fund size</a:t>
                      </a:r>
                    </a:p>
                  </a:txBody>
                  <a:tcPr/>
                </a:tc>
                <a:tc>
                  <a:txBody>
                    <a:bodyPr/>
                    <a:lstStyle/>
                    <a:p>
                      <a:r>
                        <a:rPr lang="en-US" dirty="0"/>
                        <a:t>Larger</a:t>
                      </a:r>
                    </a:p>
                  </a:txBody>
                  <a:tcPr/>
                </a:tc>
                <a:tc>
                  <a:txBody>
                    <a:bodyPr/>
                    <a:lstStyle/>
                    <a:p>
                      <a:r>
                        <a:rPr lang="en-US" dirty="0"/>
                        <a:t>Smaller</a:t>
                      </a:r>
                    </a:p>
                  </a:txBody>
                  <a:tcPr/>
                </a:tc>
                <a:extLst>
                  <a:ext uri="{0D108BD9-81ED-4DB2-BD59-A6C34878D82A}">
                    <a16:rowId xmlns:a16="http://schemas.microsoft.com/office/drawing/2014/main" val="524983842"/>
                  </a:ext>
                </a:extLst>
              </a:tr>
              <a:tr h="370840">
                <a:tc>
                  <a:txBody>
                    <a:bodyPr/>
                    <a:lstStyle/>
                    <a:p>
                      <a:r>
                        <a:rPr lang="en-US" dirty="0"/>
                        <a:t># professionals hired</a:t>
                      </a:r>
                    </a:p>
                  </a:txBody>
                  <a:tcPr/>
                </a:tc>
                <a:tc>
                  <a:txBody>
                    <a:bodyPr/>
                    <a:lstStyle/>
                    <a:p>
                      <a:r>
                        <a:rPr lang="en-US" dirty="0"/>
                        <a:t>More</a:t>
                      </a:r>
                    </a:p>
                  </a:txBody>
                  <a:tcPr/>
                </a:tc>
                <a:tc>
                  <a:txBody>
                    <a:bodyPr/>
                    <a:lstStyle/>
                    <a:p>
                      <a:r>
                        <a:rPr lang="en-US" dirty="0"/>
                        <a:t>Fewer</a:t>
                      </a:r>
                    </a:p>
                  </a:txBody>
                  <a:tcPr/>
                </a:tc>
                <a:extLst>
                  <a:ext uri="{0D108BD9-81ED-4DB2-BD59-A6C34878D82A}">
                    <a16:rowId xmlns:a16="http://schemas.microsoft.com/office/drawing/2014/main" val="2302675235"/>
                  </a:ext>
                </a:extLst>
              </a:tr>
              <a:tr h="370840">
                <a:tc>
                  <a:txBody>
                    <a:bodyPr/>
                    <a:lstStyle/>
                    <a:p>
                      <a:r>
                        <a:rPr lang="en-US" dirty="0"/>
                        <a:t>Investment risk</a:t>
                      </a:r>
                    </a:p>
                  </a:txBody>
                  <a:tcPr/>
                </a:tc>
                <a:tc>
                  <a:txBody>
                    <a:bodyPr/>
                    <a:lstStyle/>
                    <a:p>
                      <a:r>
                        <a:rPr lang="en-US" dirty="0"/>
                        <a:t>Very high</a:t>
                      </a:r>
                    </a:p>
                  </a:txBody>
                  <a:tcPr/>
                </a:tc>
                <a:tc>
                  <a:txBody>
                    <a:bodyPr/>
                    <a:lstStyle/>
                    <a:p>
                      <a:r>
                        <a:rPr lang="en-US" dirty="0"/>
                        <a:t>Even higher</a:t>
                      </a:r>
                    </a:p>
                  </a:txBody>
                  <a:tcPr/>
                </a:tc>
                <a:extLst>
                  <a:ext uri="{0D108BD9-81ED-4DB2-BD59-A6C34878D82A}">
                    <a16:rowId xmlns:a16="http://schemas.microsoft.com/office/drawing/2014/main" val="782699474"/>
                  </a:ext>
                </a:extLst>
              </a:tr>
              <a:tr h="370840">
                <a:tc>
                  <a:txBody>
                    <a:bodyPr/>
                    <a:lstStyle/>
                    <a:p>
                      <a:r>
                        <a:rPr lang="en-US" dirty="0"/>
                        <a:t>Age of targets</a:t>
                      </a:r>
                    </a:p>
                  </a:txBody>
                  <a:tcPr/>
                </a:tc>
                <a:tc>
                  <a:txBody>
                    <a:bodyPr/>
                    <a:lstStyle/>
                    <a:p>
                      <a:r>
                        <a:rPr lang="en-US" dirty="0"/>
                        <a:t>Older</a:t>
                      </a:r>
                    </a:p>
                  </a:txBody>
                  <a:tcPr/>
                </a:tc>
                <a:tc>
                  <a:txBody>
                    <a:bodyPr/>
                    <a:lstStyle/>
                    <a:p>
                      <a:r>
                        <a:rPr lang="en-US" dirty="0"/>
                        <a:t>Younger</a:t>
                      </a:r>
                    </a:p>
                  </a:txBody>
                  <a:tcPr/>
                </a:tc>
                <a:extLst>
                  <a:ext uri="{0D108BD9-81ED-4DB2-BD59-A6C34878D82A}">
                    <a16:rowId xmlns:a16="http://schemas.microsoft.com/office/drawing/2014/main" val="1053538577"/>
                  </a:ext>
                </a:extLst>
              </a:tr>
              <a:tr h="370840">
                <a:tc>
                  <a:txBody>
                    <a:bodyPr/>
                    <a:lstStyle/>
                    <a:p>
                      <a:r>
                        <a:rPr lang="en-US" dirty="0"/>
                        <a:t>Seeking control of targets</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3187157956"/>
                  </a:ext>
                </a:extLst>
              </a:tr>
              <a:tr h="370840">
                <a:tc>
                  <a:txBody>
                    <a:bodyPr/>
                    <a:lstStyle/>
                    <a:p>
                      <a:r>
                        <a:rPr lang="en-US" dirty="0"/>
                        <a:t>Financing</a:t>
                      </a:r>
                    </a:p>
                  </a:txBody>
                  <a:tcPr/>
                </a:tc>
                <a:tc>
                  <a:txBody>
                    <a:bodyPr/>
                    <a:lstStyle/>
                    <a:p>
                      <a:r>
                        <a:rPr lang="en-US" dirty="0"/>
                        <a:t>High leverage</a:t>
                      </a:r>
                    </a:p>
                  </a:txBody>
                  <a:tcPr/>
                </a:tc>
                <a:tc>
                  <a:txBody>
                    <a:bodyPr/>
                    <a:lstStyle/>
                    <a:p>
                      <a:r>
                        <a:rPr lang="en-US" dirty="0"/>
                        <a:t>Financing/investing in stages</a:t>
                      </a:r>
                    </a:p>
                  </a:txBody>
                  <a:tcPr/>
                </a:tc>
                <a:extLst>
                  <a:ext uri="{0D108BD9-81ED-4DB2-BD59-A6C34878D82A}">
                    <a16:rowId xmlns:a16="http://schemas.microsoft.com/office/drawing/2014/main" val="2537469987"/>
                  </a:ext>
                </a:extLst>
              </a:tr>
            </a:tbl>
          </a:graphicData>
        </a:graphic>
      </p:graphicFrame>
    </p:spTree>
    <p:extLst>
      <p:ext uri="{BB962C8B-B14F-4D97-AF65-F5344CB8AC3E}">
        <p14:creationId xmlns:p14="http://schemas.microsoft.com/office/powerpoint/2010/main" val="780609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management</a:t>
            </a:r>
          </a:p>
        </p:txBody>
      </p:sp>
      <p:sp>
        <p:nvSpPr>
          <p:cNvPr id="3" name="Content Placeholder 2"/>
          <p:cNvSpPr>
            <a:spLocks noGrp="1"/>
          </p:cNvSpPr>
          <p:nvPr>
            <p:ph idx="1"/>
          </p:nvPr>
        </p:nvSpPr>
        <p:spPr>
          <a:xfrm>
            <a:off x="2589212" y="1627833"/>
            <a:ext cx="8915400" cy="4751451"/>
          </a:xfrm>
        </p:spPr>
        <p:txBody>
          <a:bodyPr>
            <a:normAutofit/>
          </a:bodyPr>
          <a:lstStyle/>
          <a:p>
            <a:r>
              <a:rPr lang="en-US" sz="2000" dirty="0"/>
              <a:t>Even when the buyout is not led by the management, the management can plays a very important role in a buyout.</a:t>
            </a:r>
          </a:p>
          <a:p>
            <a:r>
              <a:rPr lang="en-US" sz="2000" dirty="0"/>
              <a:t>If the management is largely capable, most of them are likely to be retained by rolling their existing equity or investing even more in the target at the closing of the buyout.</a:t>
            </a:r>
          </a:p>
          <a:p>
            <a:r>
              <a:rPr lang="en-US" sz="2000" dirty="0"/>
              <a:t>The management works closely with the sponsor and its advisor on due diligence, the preparation of financial information and marketing materials.</a:t>
            </a:r>
          </a:p>
          <a:p>
            <a:r>
              <a:rPr lang="en-US" sz="2000" dirty="0"/>
              <a:t>The management is the face of the new entity and is responsible for being able to articulate the investment merits of the target.</a:t>
            </a:r>
          </a:p>
          <a:p>
            <a:r>
              <a:rPr lang="en-US" sz="2000" dirty="0"/>
              <a:t>The retained management is often being granted stock-based compensation (options or restrictive shares) to align their interests with those of the fund.</a:t>
            </a:r>
          </a:p>
        </p:txBody>
      </p:sp>
    </p:spTree>
    <p:extLst>
      <p:ext uri="{BB962C8B-B14F-4D97-AF65-F5344CB8AC3E}">
        <p14:creationId xmlns:p14="http://schemas.microsoft.com/office/powerpoint/2010/main" val="61516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structure of a buyout</a:t>
            </a:r>
          </a:p>
        </p:txBody>
      </p:sp>
      <p:sp>
        <p:nvSpPr>
          <p:cNvPr id="3" name="Content Placeholder 2"/>
          <p:cNvSpPr>
            <a:spLocks noGrp="1"/>
          </p:cNvSpPr>
          <p:nvPr>
            <p:ph idx="1"/>
          </p:nvPr>
        </p:nvSpPr>
        <p:spPr/>
        <p:txBody>
          <a:bodyPr>
            <a:normAutofit/>
          </a:bodyPr>
          <a:lstStyle/>
          <a:p>
            <a:r>
              <a:rPr lang="en-US" sz="2000" dirty="0"/>
              <a:t>The </a:t>
            </a:r>
            <a:r>
              <a:rPr lang="en-US" sz="2000"/>
              <a:t>PE fund </a:t>
            </a:r>
            <a:r>
              <a:rPr lang="en-US" sz="2000" dirty="0"/>
              <a:t>forms a new corporation (</a:t>
            </a:r>
            <a:r>
              <a:rPr lang="en-US" sz="2000" dirty="0" err="1">
                <a:solidFill>
                  <a:srgbClr val="0070C0"/>
                </a:solidFill>
              </a:rPr>
              <a:t>NewCo</a:t>
            </a:r>
            <a:r>
              <a:rPr lang="en-US" sz="2000" dirty="0"/>
              <a:t>) for the purpose of acquiring the target (</a:t>
            </a:r>
            <a:r>
              <a:rPr lang="en-US" sz="2000" dirty="0" err="1"/>
              <a:t>OldCo</a:t>
            </a:r>
            <a:r>
              <a:rPr lang="en-US" sz="2000" dirty="0"/>
              <a:t>).</a:t>
            </a:r>
          </a:p>
          <a:p>
            <a:r>
              <a:rPr lang="en-US" sz="2000" dirty="0"/>
              <a:t>The target is then merged into the </a:t>
            </a:r>
            <a:r>
              <a:rPr lang="en-US" sz="2000" dirty="0" err="1"/>
              <a:t>NewCo</a:t>
            </a:r>
            <a:r>
              <a:rPr lang="en-US" sz="2000" dirty="0"/>
              <a:t>, or becomes a subsidiary of the </a:t>
            </a:r>
            <a:r>
              <a:rPr lang="en-US" sz="2000" dirty="0" err="1"/>
              <a:t>NewCo</a:t>
            </a:r>
            <a:r>
              <a:rPr lang="en-US" sz="2000" dirty="0"/>
              <a:t>.  </a:t>
            </a:r>
          </a:p>
        </p:txBody>
      </p:sp>
    </p:spTree>
    <p:extLst>
      <p:ext uri="{BB962C8B-B14F-4D97-AF65-F5344CB8AC3E}">
        <p14:creationId xmlns:p14="http://schemas.microsoft.com/office/powerpoint/2010/main" val="1237422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 in a buyout</a:t>
            </a:r>
          </a:p>
        </p:txBody>
      </p:sp>
      <p:pic>
        <p:nvPicPr>
          <p:cNvPr id="4" name="Content Placeholder 3"/>
          <p:cNvPicPr>
            <a:picLocks noGrp="1" noChangeAspect="1"/>
          </p:cNvPicPr>
          <p:nvPr>
            <p:ph idx="1"/>
          </p:nvPr>
        </p:nvPicPr>
        <p:blipFill rotWithShape="1">
          <a:blip r:embed="rId2"/>
          <a:srcRect l="20500" t="20690" r="17033" b="10975"/>
          <a:stretch/>
        </p:blipFill>
        <p:spPr>
          <a:xfrm>
            <a:off x="2097741" y="1905000"/>
            <a:ext cx="9316123" cy="4442012"/>
          </a:xfrm>
          <a:prstGeom prst="rect">
            <a:avLst/>
          </a:prstGeom>
        </p:spPr>
      </p:pic>
    </p:spTree>
    <p:extLst>
      <p:ext uri="{BB962C8B-B14F-4D97-AF65-F5344CB8AC3E}">
        <p14:creationId xmlns:p14="http://schemas.microsoft.com/office/powerpoint/2010/main" val="154425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baseline buyout business model, I</a:t>
            </a:r>
          </a:p>
        </p:txBody>
      </p:sp>
      <p:sp>
        <p:nvSpPr>
          <p:cNvPr id="3" name="Content Placeholder 2"/>
          <p:cNvSpPr>
            <a:spLocks noGrp="1"/>
          </p:cNvSpPr>
          <p:nvPr>
            <p:ph idx="1"/>
          </p:nvPr>
        </p:nvSpPr>
        <p:spPr>
          <a:xfrm>
            <a:off x="2589212" y="1436914"/>
            <a:ext cx="8915400" cy="4752871"/>
          </a:xfrm>
        </p:spPr>
        <p:txBody>
          <a:bodyPr>
            <a:noAutofit/>
          </a:bodyPr>
          <a:lstStyle/>
          <a:p>
            <a:r>
              <a:rPr lang="en-US" sz="1900" dirty="0"/>
              <a:t>LBO: Use </a:t>
            </a:r>
            <a:r>
              <a:rPr lang="en-US" sz="1900" dirty="0">
                <a:solidFill>
                  <a:srgbClr val="0070C0"/>
                </a:solidFill>
              </a:rPr>
              <a:t>60-70%</a:t>
            </a:r>
            <a:r>
              <a:rPr lang="en-US" sz="1900" dirty="0"/>
              <a:t> of debt (D/(E+D)), thus high interest payments.  This is particularly so for the buyout of large targets. (In contrast, the buyout of small, private, growth targets tend to have a more moderate level of debt).</a:t>
            </a:r>
          </a:p>
          <a:p>
            <a:r>
              <a:rPr lang="en-US" sz="1900" dirty="0"/>
              <a:t>Debt is often used to maximum capacity to </a:t>
            </a:r>
            <a:r>
              <a:rPr lang="en-US" sz="1900" dirty="0">
                <a:solidFill>
                  <a:srgbClr val="0070C0"/>
                </a:solidFill>
              </a:rPr>
              <a:t>turbo-charge</a:t>
            </a:r>
            <a:r>
              <a:rPr lang="en-US" sz="1900" dirty="0"/>
              <a:t> returns.</a:t>
            </a:r>
          </a:p>
          <a:p>
            <a:r>
              <a:rPr lang="en-US" sz="1900" dirty="0"/>
              <a:t>Thus, financial leverage is often determined by the </a:t>
            </a:r>
            <a:r>
              <a:rPr lang="en-US" sz="1900" dirty="0">
                <a:solidFill>
                  <a:srgbClr val="0070C0"/>
                </a:solidFill>
              </a:rPr>
              <a:t>debt market condition</a:t>
            </a:r>
            <a:r>
              <a:rPr lang="en-US" sz="1900" dirty="0"/>
              <a:t>; that is, whether debt investors have appetite to entertain high risk.</a:t>
            </a:r>
          </a:p>
          <a:p>
            <a:r>
              <a:rPr lang="en-US" sz="1900" dirty="0"/>
              <a:t>Financial leverage is also a function of PE </a:t>
            </a:r>
            <a:r>
              <a:rPr lang="en-US" sz="1900" dirty="0">
                <a:solidFill>
                  <a:srgbClr val="0070C0"/>
                </a:solidFill>
              </a:rPr>
              <a:t>sponsor’s reputation</a:t>
            </a:r>
            <a:r>
              <a:rPr lang="en-US" sz="1900" dirty="0"/>
              <a:t>.  All other things being equal, reputable sponsors tend to have a higher leverage.</a:t>
            </a:r>
          </a:p>
          <a:p>
            <a:r>
              <a:rPr lang="en-US" sz="1900" dirty="0"/>
              <a:t>Because the use of high debt, investment </a:t>
            </a:r>
            <a:r>
              <a:rPr lang="en-US" sz="1900" dirty="0">
                <a:solidFill>
                  <a:srgbClr val="0070C0"/>
                </a:solidFill>
              </a:rPr>
              <a:t>risk</a:t>
            </a:r>
            <a:r>
              <a:rPr lang="en-US" sz="1900" dirty="0"/>
              <a:t> is </a:t>
            </a:r>
            <a:r>
              <a:rPr lang="en-US" sz="1900" dirty="0">
                <a:solidFill>
                  <a:srgbClr val="0070C0"/>
                </a:solidFill>
              </a:rPr>
              <a:t>high</a:t>
            </a:r>
            <a:r>
              <a:rPr lang="en-US" sz="1900" dirty="0"/>
              <a:t> not only for </a:t>
            </a:r>
            <a:r>
              <a:rPr lang="en-US" sz="1900" dirty="0">
                <a:solidFill>
                  <a:srgbClr val="0070C0"/>
                </a:solidFill>
              </a:rPr>
              <a:t>debt holders</a:t>
            </a:r>
            <a:r>
              <a:rPr lang="en-US" sz="1900" dirty="0"/>
              <a:t>, but also for </a:t>
            </a:r>
            <a:r>
              <a:rPr lang="en-US" sz="1900" dirty="0">
                <a:solidFill>
                  <a:srgbClr val="0070C0"/>
                </a:solidFill>
              </a:rPr>
              <a:t>equity holders</a:t>
            </a:r>
            <a:r>
              <a:rPr lang="en-US" sz="1900" dirty="0"/>
              <a:t>.</a:t>
            </a:r>
          </a:p>
          <a:p>
            <a:r>
              <a:rPr lang="en-US" sz="1900" dirty="0"/>
              <a:t>Use 30-40% equity to generate high enough IRR to compensate the high risk absorbed by fund investors and to attract investors’ funding.</a:t>
            </a:r>
          </a:p>
        </p:txBody>
      </p:sp>
    </p:spTree>
    <p:extLst>
      <p:ext uri="{BB962C8B-B14F-4D97-AF65-F5344CB8AC3E}">
        <p14:creationId xmlns:p14="http://schemas.microsoft.com/office/powerpoint/2010/main" val="607831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baseline model, II</a:t>
            </a:r>
          </a:p>
        </p:txBody>
      </p:sp>
      <p:sp>
        <p:nvSpPr>
          <p:cNvPr id="3" name="Content Placeholder 2"/>
          <p:cNvSpPr>
            <a:spLocks noGrp="1"/>
          </p:cNvSpPr>
          <p:nvPr>
            <p:ph idx="1"/>
          </p:nvPr>
        </p:nvSpPr>
        <p:spPr/>
        <p:txBody>
          <a:bodyPr/>
          <a:lstStyle/>
          <a:p>
            <a:r>
              <a:rPr lang="en-US" sz="2000" dirty="0"/>
              <a:t>Usually choose </a:t>
            </a:r>
            <a:r>
              <a:rPr lang="en-US" sz="2000" dirty="0">
                <a:solidFill>
                  <a:srgbClr val="0070C0"/>
                </a:solidFill>
              </a:rPr>
              <a:t>targets</a:t>
            </a:r>
            <a:r>
              <a:rPr lang="en-US" sz="2000" dirty="0"/>
              <a:t> with </a:t>
            </a:r>
            <a:r>
              <a:rPr lang="en-US" sz="2000" dirty="0">
                <a:solidFill>
                  <a:srgbClr val="0070C0"/>
                </a:solidFill>
              </a:rPr>
              <a:t>rich, stable cash flows </a:t>
            </a:r>
            <a:r>
              <a:rPr lang="en-US" sz="2000" dirty="0"/>
              <a:t>so that it has ability to </a:t>
            </a:r>
            <a:r>
              <a:rPr lang="en-US" sz="2000" dirty="0">
                <a:solidFill>
                  <a:srgbClr val="0070C0"/>
                </a:solidFill>
              </a:rPr>
              <a:t>service</a:t>
            </a:r>
            <a:r>
              <a:rPr lang="en-US" sz="2000" dirty="0"/>
              <a:t> and replay the </a:t>
            </a:r>
            <a:r>
              <a:rPr lang="en-US" sz="2000" dirty="0">
                <a:solidFill>
                  <a:srgbClr val="0070C0"/>
                </a:solidFill>
              </a:rPr>
              <a:t>debt</a:t>
            </a:r>
            <a:r>
              <a:rPr lang="en-US" sz="2000" dirty="0"/>
              <a:t>.</a:t>
            </a:r>
          </a:p>
          <a:p>
            <a:r>
              <a:rPr lang="en-US" sz="2000" dirty="0"/>
              <a:t>It will be nice, but not necessary: rich and stable cash flows can also be used to take on some positive NPV projects to grow the size of the firm (EV).</a:t>
            </a:r>
          </a:p>
          <a:p>
            <a:r>
              <a:rPr lang="en-US" sz="2000" dirty="0"/>
              <a:t>To address information asymmetry, sponsor partners (general partners) may invest their own money in the fund to signal that they have “skin in the game.” </a:t>
            </a:r>
          </a:p>
          <a:p>
            <a:endParaRPr lang="en-US" dirty="0"/>
          </a:p>
        </p:txBody>
      </p:sp>
    </p:spTree>
    <p:extLst>
      <p:ext uri="{BB962C8B-B14F-4D97-AF65-F5344CB8AC3E}">
        <p14:creationId xmlns:p14="http://schemas.microsoft.com/office/powerpoint/2010/main" val="158960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model: stable EV</a:t>
            </a:r>
          </a:p>
        </p:txBody>
      </p:sp>
      <p:pic>
        <p:nvPicPr>
          <p:cNvPr id="4" name="Content Placeholder 3"/>
          <p:cNvPicPr>
            <a:picLocks noGrp="1" noChangeAspect="1"/>
          </p:cNvPicPr>
          <p:nvPr>
            <p:ph idx="1"/>
          </p:nvPr>
        </p:nvPicPr>
        <p:blipFill rotWithShape="1">
          <a:blip r:embed="rId2"/>
          <a:srcRect l="34884" t="20426" r="31559" b="24256"/>
          <a:stretch/>
        </p:blipFill>
        <p:spPr>
          <a:xfrm rot="5400000">
            <a:off x="4065812" y="59875"/>
            <a:ext cx="4299859" cy="8556172"/>
          </a:xfrm>
          <a:prstGeom prst="rect">
            <a:avLst/>
          </a:prstGeom>
        </p:spPr>
      </p:pic>
    </p:spTree>
    <p:extLst>
      <p:ext uri="{BB962C8B-B14F-4D97-AF65-F5344CB8AC3E}">
        <p14:creationId xmlns:p14="http://schemas.microsoft.com/office/powerpoint/2010/main" val="69563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Buyout financing structure</a:t>
            </a:r>
          </a:p>
        </p:txBody>
      </p:sp>
      <p:sp>
        <p:nvSpPr>
          <p:cNvPr id="3" name="Content Placeholder 2"/>
          <p:cNvSpPr>
            <a:spLocks noGrp="1"/>
          </p:cNvSpPr>
          <p:nvPr>
            <p:ph idx="1"/>
          </p:nvPr>
        </p:nvSpPr>
        <p:spPr>
          <a:xfrm>
            <a:off x="2589212" y="1828799"/>
            <a:ext cx="8915400" cy="4776395"/>
          </a:xfrm>
        </p:spPr>
        <p:txBody>
          <a:bodyPr>
            <a:normAutofit fontScale="92500" lnSpcReduction="10000"/>
          </a:bodyPr>
          <a:lstStyle/>
          <a:p>
            <a:r>
              <a:rPr lang="en-US" sz="2000" dirty="0"/>
              <a:t>For the acquisition of a target, the total amount to be financed is the </a:t>
            </a:r>
            <a:r>
              <a:rPr lang="en-US" sz="2000" dirty="0">
                <a:solidFill>
                  <a:srgbClr val="0070C0"/>
                </a:solidFill>
              </a:rPr>
              <a:t>EV </a:t>
            </a:r>
            <a:r>
              <a:rPr lang="en-US" sz="2000" dirty="0"/>
              <a:t>of the target.</a:t>
            </a:r>
          </a:p>
          <a:p>
            <a:r>
              <a:rPr lang="en-US" sz="2000" dirty="0"/>
              <a:t>It is financed by </a:t>
            </a:r>
            <a:r>
              <a:rPr lang="en-US" sz="2000" dirty="0">
                <a:solidFill>
                  <a:srgbClr val="0070C0"/>
                </a:solidFill>
              </a:rPr>
              <a:t>equity + net debt </a:t>
            </a:r>
            <a:r>
              <a:rPr lang="en-US" sz="2000" dirty="0"/>
              <a:t>(debt </a:t>
            </a:r>
            <a:r>
              <a:rPr lang="mr-IN" sz="2000" dirty="0"/>
              <a:t>–</a:t>
            </a:r>
            <a:r>
              <a:rPr lang="en-US" sz="2000" dirty="0"/>
              <a:t> cash).</a:t>
            </a:r>
          </a:p>
          <a:p>
            <a:r>
              <a:rPr lang="en-US" sz="2000" dirty="0"/>
              <a:t>Equity is mostly from the PE Fund (including PE family partners) and the retained management.</a:t>
            </a:r>
          </a:p>
          <a:p>
            <a:r>
              <a:rPr lang="en-US" sz="2000" dirty="0"/>
              <a:t>Club deals: for large buyouts, several PE firms/sponsors may create a consortium of buyers (i.e., risk sharing); increasingly popular.</a:t>
            </a:r>
          </a:p>
          <a:p>
            <a:r>
              <a:rPr lang="en-US" sz="2000" dirty="0"/>
              <a:t>Debt is consisted of two categories: (1) </a:t>
            </a:r>
            <a:r>
              <a:rPr lang="en-US" sz="2000" dirty="0">
                <a:solidFill>
                  <a:srgbClr val="0070C0"/>
                </a:solidFill>
              </a:rPr>
              <a:t>senior, secured debt</a:t>
            </a:r>
            <a:r>
              <a:rPr lang="en-US" sz="2000" dirty="0"/>
              <a:t>, and (2) </a:t>
            </a:r>
            <a:r>
              <a:rPr lang="en-US" sz="2000" dirty="0">
                <a:solidFill>
                  <a:srgbClr val="0070C0"/>
                </a:solidFill>
              </a:rPr>
              <a:t>junior debt</a:t>
            </a:r>
            <a:r>
              <a:rPr lang="en-US" sz="2000" dirty="0"/>
              <a:t>.</a:t>
            </a:r>
          </a:p>
          <a:p>
            <a:r>
              <a:rPr lang="en-US" sz="2000" dirty="0"/>
              <a:t>In some </a:t>
            </a:r>
            <a:r>
              <a:rPr lang="en-US" sz="2000" dirty="0" err="1"/>
              <a:t>cashflow</a:t>
            </a:r>
            <a:r>
              <a:rPr lang="en-US" sz="2000" dirty="0"/>
              <a:t>-rich buyout deals, senior debt (usually can be prepaid without penalty) can be entirely paid off before the exit of the LBO deal.</a:t>
            </a:r>
          </a:p>
          <a:p>
            <a:r>
              <a:rPr lang="en-US" sz="2000" dirty="0"/>
              <a:t>As a result, </a:t>
            </a:r>
            <a:r>
              <a:rPr lang="en-US" sz="2000" dirty="0">
                <a:solidFill>
                  <a:srgbClr val="0070C0"/>
                </a:solidFill>
              </a:rPr>
              <a:t>at the exit </a:t>
            </a:r>
            <a:r>
              <a:rPr lang="en-US" sz="2000" dirty="0"/>
              <a:t>of the deal, only (a fraction of) </a:t>
            </a:r>
            <a:r>
              <a:rPr lang="en-US" sz="2000" dirty="0">
                <a:solidFill>
                  <a:srgbClr val="0070C0"/>
                </a:solidFill>
              </a:rPr>
              <a:t>junior debt </a:t>
            </a:r>
            <a:r>
              <a:rPr lang="en-US" sz="2000" dirty="0"/>
              <a:t>(usually have a prepaid restriction or penalty at least in early years) is </a:t>
            </a:r>
            <a:r>
              <a:rPr lang="en-US" sz="2000" dirty="0">
                <a:solidFill>
                  <a:srgbClr val="0070C0"/>
                </a:solidFill>
              </a:rPr>
              <a:t>still on the book</a:t>
            </a:r>
            <a:r>
              <a:rPr lang="en-US" sz="2000" dirty="0"/>
              <a:t>.</a:t>
            </a:r>
          </a:p>
        </p:txBody>
      </p:sp>
    </p:spTree>
    <p:extLst>
      <p:ext uri="{BB962C8B-B14F-4D97-AF65-F5344CB8AC3E}">
        <p14:creationId xmlns:p14="http://schemas.microsoft.com/office/powerpoint/2010/main" val="26987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2000" dirty="0"/>
              <a:t>I. PE</a:t>
            </a:r>
          </a:p>
          <a:p>
            <a:r>
              <a:rPr lang="en-US" sz="2000" dirty="0"/>
              <a:t>II. Buyout business models</a:t>
            </a:r>
          </a:p>
          <a:p>
            <a:r>
              <a:rPr lang="en-US" sz="2000" dirty="0"/>
              <a:t>III. What targets?</a:t>
            </a:r>
          </a:p>
          <a:p>
            <a:r>
              <a:rPr lang="en-US" sz="2000" dirty="0"/>
              <a:t>IV. The PE agreement</a:t>
            </a:r>
          </a:p>
          <a:p>
            <a:r>
              <a:rPr lang="en-US" sz="2000" dirty="0"/>
              <a:t>V. Exit strategies</a:t>
            </a:r>
          </a:p>
        </p:txBody>
      </p:sp>
    </p:spTree>
    <p:extLst>
      <p:ext uri="{BB962C8B-B14F-4D97-AF65-F5344CB8AC3E}">
        <p14:creationId xmlns:p14="http://schemas.microsoft.com/office/powerpoint/2010/main" val="1707537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buyout business model, I</a:t>
            </a:r>
          </a:p>
        </p:txBody>
      </p:sp>
      <p:sp>
        <p:nvSpPr>
          <p:cNvPr id="3" name="Content Placeholder 2"/>
          <p:cNvSpPr>
            <a:spLocks noGrp="1"/>
          </p:cNvSpPr>
          <p:nvPr>
            <p:ph idx="1"/>
          </p:nvPr>
        </p:nvSpPr>
        <p:spPr>
          <a:xfrm>
            <a:off x="2589212" y="1764254"/>
            <a:ext cx="8915400" cy="4599224"/>
          </a:xfrm>
        </p:spPr>
        <p:txBody>
          <a:bodyPr>
            <a:noAutofit/>
          </a:bodyPr>
          <a:lstStyle/>
          <a:p>
            <a:r>
              <a:rPr lang="en-US" sz="2000" dirty="0"/>
              <a:t>Recent buyouts tend to have lower leverages (average 55% D/(E+D)) than those in the 1980s and 1990s. </a:t>
            </a:r>
          </a:p>
          <a:p>
            <a:r>
              <a:rPr lang="en-US" sz="2000" dirty="0"/>
              <a:t>As a reflection of current investment environment, more PE funds today are acquiring </a:t>
            </a:r>
            <a:r>
              <a:rPr lang="en-US" sz="2000" dirty="0">
                <a:solidFill>
                  <a:srgbClr val="0070C0"/>
                </a:solidFill>
              </a:rPr>
              <a:t>growth targets </a:t>
            </a:r>
            <a:r>
              <a:rPr lang="en-US" sz="2000" dirty="0"/>
              <a:t>than before.</a:t>
            </a:r>
          </a:p>
          <a:p>
            <a:r>
              <a:rPr lang="en-US" sz="2000" dirty="0"/>
              <a:t>Operating cash flows in this case are mostly used to fund the target’s growth.</a:t>
            </a:r>
          </a:p>
          <a:p>
            <a:r>
              <a:rPr lang="en-US" sz="2000" dirty="0"/>
              <a:t>As a result, although technology/growth firms had not traditionally been the targets of LBOs, tech targets are on the radar of PEs today, particularly when the acquisitions provide flipping opportunities, help industry consolidation, and the targets have real chances of turnarounds.</a:t>
            </a:r>
          </a:p>
          <a:p>
            <a:r>
              <a:rPr lang="en-US" sz="2000" dirty="0">
                <a:solidFill>
                  <a:srgbClr val="0070C0"/>
                </a:solidFill>
              </a:rPr>
              <a:t>Cash flows </a:t>
            </a:r>
            <a:r>
              <a:rPr lang="en-US" sz="2000" dirty="0"/>
              <a:t>are used to </a:t>
            </a:r>
            <a:r>
              <a:rPr lang="en-US" sz="2000" dirty="0">
                <a:solidFill>
                  <a:srgbClr val="0070C0"/>
                </a:solidFill>
              </a:rPr>
              <a:t>serve interest payments</a:t>
            </a:r>
            <a:r>
              <a:rPr lang="en-US" sz="2000" dirty="0"/>
              <a:t>, </a:t>
            </a:r>
            <a:r>
              <a:rPr lang="en-US" sz="2000" dirty="0">
                <a:solidFill>
                  <a:srgbClr val="0070C0"/>
                </a:solidFill>
              </a:rPr>
              <a:t>but</a:t>
            </a:r>
            <a:r>
              <a:rPr lang="en-US" sz="2000" dirty="0"/>
              <a:t> mostly would </a:t>
            </a:r>
            <a:r>
              <a:rPr lang="en-US" sz="2000" dirty="0">
                <a:solidFill>
                  <a:srgbClr val="0070C0"/>
                </a:solidFill>
              </a:rPr>
              <a:t>not</a:t>
            </a:r>
            <a:r>
              <a:rPr lang="en-US" sz="2000" dirty="0"/>
              <a:t> be used to </a:t>
            </a:r>
            <a:r>
              <a:rPr lang="en-US" sz="2000" dirty="0">
                <a:solidFill>
                  <a:srgbClr val="0070C0"/>
                </a:solidFill>
              </a:rPr>
              <a:t>aggressively pay down</a:t>
            </a:r>
            <a:r>
              <a:rPr lang="en-US" sz="2000" dirty="0"/>
              <a:t> debt </a:t>
            </a:r>
            <a:r>
              <a:rPr lang="en-US" sz="2000" dirty="0">
                <a:solidFill>
                  <a:srgbClr val="0070C0"/>
                </a:solidFill>
              </a:rPr>
              <a:t>balance</a:t>
            </a:r>
            <a:r>
              <a:rPr lang="en-US" sz="2000" dirty="0"/>
              <a:t>.</a:t>
            </a:r>
          </a:p>
        </p:txBody>
      </p:sp>
    </p:spTree>
    <p:extLst>
      <p:ext uri="{BB962C8B-B14F-4D97-AF65-F5344CB8AC3E}">
        <p14:creationId xmlns:p14="http://schemas.microsoft.com/office/powerpoint/2010/main" val="2015484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business model, II</a:t>
            </a:r>
          </a:p>
        </p:txBody>
      </p:sp>
      <p:sp>
        <p:nvSpPr>
          <p:cNvPr id="3" name="Content Placeholder 2"/>
          <p:cNvSpPr>
            <a:spLocks noGrp="1"/>
          </p:cNvSpPr>
          <p:nvPr>
            <p:ph idx="1"/>
          </p:nvPr>
        </p:nvSpPr>
        <p:spPr/>
        <p:txBody>
          <a:bodyPr/>
          <a:lstStyle/>
          <a:p>
            <a:r>
              <a:rPr lang="en-US" sz="2000" dirty="0"/>
              <a:t>This strategy has a better chance of success if the deal is done in a cold market where the pricing multiples are low and then harvest the target when the stock market turns hot with higher pricing multiples.</a:t>
            </a:r>
          </a:p>
          <a:p>
            <a:r>
              <a:rPr lang="en-US" sz="2000" dirty="0"/>
              <a:t>Thus, this business model’s holding/exit horizon can be shorter than in the basic business model (stable cash flow) case.</a:t>
            </a:r>
          </a:p>
          <a:p>
            <a:r>
              <a:rPr lang="en-US" sz="2000" dirty="0"/>
              <a:t>If this is done in a cold market, lenders are likely to be cautious; thus, the debt ratio (D/(E+D)) tends to be much lower.</a:t>
            </a:r>
          </a:p>
          <a:p>
            <a:r>
              <a:rPr lang="en-US" sz="2000" dirty="0"/>
              <a:t>Lopez-de-</a:t>
            </a:r>
            <a:r>
              <a:rPr lang="en-US" sz="2000" dirty="0" err="1"/>
              <a:t>Silanes</a:t>
            </a:r>
            <a:r>
              <a:rPr lang="en-US" sz="2000" dirty="0"/>
              <a:t> et al. (2015, </a:t>
            </a:r>
            <a:r>
              <a:rPr lang="en-US" sz="2000" i="1" dirty="0"/>
              <a:t>JFQA</a:t>
            </a:r>
            <a:r>
              <a:rPr lang="en-US" sz="2000" dirty="0"/>
              <a:t>) find that quick flips are associated with highest returns among all PE deals.</a:t>
            </a:r>
          </a:p>
          <a:p>
            <a:endParaRPr lang="en-US" dirty="0"/>
          </a:p>
        </p:txBody>
      </p:sp>
    </p:spTree>
    <p:extLst>
      <p:ext uri="{BB962C8B-B14F-4D97-AF65-F5344CB8AC3E}">
        <p14:creationId xmlns:p14="http://schemas.microsoft.com/office/powerpoint/2010/main" val="71420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286" y="624110"/>
            <a:ext cx="9677399" cy="1280890"/>
          </a:xfrm>
        </p:spPr>
        <p:txBody>
          <a:bodyPr/>
          <a:lstStyle/>
          <a:p>
            <a:r>
              <a:rPr lang="en-US" dirty="0"/>
              <a:t>Alternative model: growth equity</a:t>
            </a:r>
          </a:p>
        </p:txBody>
      </p:sp>
      <p:pic>
        <p:nvPicPr>
          <p:cNvPr id="4" name="Content Placeholder 3"/>
          <p:cNvPicPr>
            <a:picLocks noGrp="1" noChangeAspect="1"/>
          </p:cNvPicPr>
          <p:nvPr>
            <p:ph idx="1"/>
          </p:nvPr>
        </p:nvPicPr>
        <p:blipFill rotWithShape="1">
          <a:blip r:embed="rId2"/>
          <a:srcRect l="30994" t="22636" r="39839" b="24351"/>
          <a:stretch/>
        </p:blipFill>
        <p:spPr>
          <a:xfrm rot="5400000">
            <a:off x="3994350" y="-799327"/>
            <a:ext cx="3928723" cy="9615288"/>
          </a:xfrm>
          <a:prstGeom prst="rect">
            <a:avLst/>
          </a:prstGeom>
        </p:spPr>
      </p:pic>
    </p:spTree>
    <p:extLst>
      <p:ext uri="{BB962C8B-B14F-4D97-AF65-F5344CB8AC3E}">
        <p14:creationId xmlns:p14="http://schemas.microsoft.com/office/powerpoint/2010/main" val="1752977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F3003-0244-3440-8121-18CB7B9DD4AA}"/>
              </a:ext>
            </a:extLst>
          </p:cNvPr>
          <p:cNvSpPr>
            <a:spLocks noGrp="1"/>
          </p:cNvSpPr>
          <p:nvPr>
            <p:ph type="title"/>
          </p:nvPr>
        </p:nvSpPr>
        <p:spPr/>
        <p:txBody>
          <a:bodyPr>
            <a:normAutofit/>
          </a:bodyPr>
          <a:lstStyle/>
          <a:p>
            <a:r>
              <a:rPr lang="en-US" sz="3200" dirty="0"/>
              <a:t>Some numbers for the alternative model</a:t>
            </a:r>
          </a:p>
        </p:txBody>
      </p:sp>
      <p:sp>
        <p:nvSpPr>
          <p:cNvPr id="3" name="Content Placeholder 2">
            <a:extLst>
              <a:ext uri="{FF2B5EF4-FFF2-40B4-BE49-F238E27FC236}">
                <a16:creationId xmlns:a16="http://schemas.microsoft.com/office/drawing/2014/main" id="{22C6C724-9305-B14B-B7CD-CB3720F9E5EC}"/>
              </a:ext>
            </a:extLst>
          </p:cNvPr>
          <p:cNvSpPr>
            <a:spLocks noGrp="1"/>
          </p:cNvSpPr>
          <p:nvPr>
            <p:ph idx="1"/>
          </p:nvPr>
        </p:nvSpPr>
        <p:spPr>
          <a:xfrm>
            <a:off x="2589212" y="1736333"/>
            <a:ext cx="8915400" cy="4787757"/>
          </a:xfrm>
        </p:spPr>
        <p:txBody>
          <a:bodyPr>
            <a:normAutofit lnSpcReduction="10000"/>
          </a:bodyPr>
          <a:lstStyle/>
          <a:p>
            <a:r>
              <a:rPr lang="en-US" sz="2000" dirty="0"/>
              <a:t>Suppose that the target’s EV is $2.5 today.</a:t>
            </a:r>
          </a:p>
          <a:p>
            <a:r>
              <a:rPr lang="en-US" sz="2000" dirty="0"/>
              <a:t>A possible financing structure: 60% debt ($1.5) and 40% equity ($1 from PE fund).</a:t>
            </a:r>
          </a:p>
          <a:p>
            <a:r>
              <a:rPr lang="en-US" sz="2000" dirty="0"/>
              <a:t>To generate 30% gross IRR, the equity needs to grow from $1 to around $3.7 for a typical 5-year holding horizon (3.7 = (1 + 30%)</a:t>
            </a:r>
            <a:r>
              <a:rPr lang="en-US" sz="2000" baseline="30000" dirty="0"/>
              <a:t>5</a:t>
            </a:r>
            <a:r>
              <a:rPr lang="en-US" sz="2000" dirty="0"/>
              <a:t>).</a:t>
            </a:r>
          </a:p>
          <a:p>
            <a:r>
              <a:rPr lang="en-US" sz="2000" dirty="0"/>
              <a:t>If no paydown on debt, debt is $1.5 in 5 years.</a:t>
            </a:r>
          </a:p>
          <a:p>
            <a:r>
              <a:rPr lang="en-US" sz="2000" dirty="0"/>
              <a:t>EV at the end of 5 years is about $5.2 ($1.5 + $3.7).</a:t>
            </a:r>
          </a:p>
          <a:p>
            <a:r>
              <a:rPr lang="en-US" sz="2000" dirty="0"/>
              <a:t>EV grows from $2.5 to $5.2, equivalent to a 15.8% annual growth rate in EV.</a:t>
            </a:r>
          </a:p>
          <a:p>
            <a:r>
              <a:rPr lang="en-US" sz="2000" dirty="0"/>
              <a:t>In short, you will be able to achieve a 30% gross IRR if you are able to to do the following: (1) identify a target with about 15.8% EV growth rate, (2) the target is able to generate enough cash flows to serve interest payments, but not enough to pay down debt balance, (3) 60% debt and 40% equity financing structure.</a:t>
            </a:r>
          </a:p>
          <a:p>
            <a:endParaRPr lang="en-US" sz="2000" dirty="0"/>
          </a:p>
        </p:txBody>
      </p:sp>
    </p:spTree>
    <p:extLst>
      <p:ext uri="{BB962C8B-B14F-4D97-AF65-F5344CB8AC3E}">
        <p14:creationId xmlns:p14="http://schemas.microsoft.com/office/powerpoint/2010/main" val="426320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driver importance and ranking</a:t>
            </a:r>
          </a:p>
        </p:txBody>
      </p:sp>
      <p:sp>
        <p:nvSpPr>
          <p:cNvPr id="3" name="Content Placeholder 2"/>
          <p:cNvSpPr>
            <a:spLocks noGrp="1"/>
          </p:cNvSpPr>
          <p:nvPr>
            <p:ph idx="1"/>
          </p:nvPr>
        </p:nvSpPr>
        <p:spPr/>
        <p:txBody>
          <a:bodyPr/>
          <a:lstStyle/>
          <a:p>
            <a:r>
              <a:rPr lang="en-US" sz="2000" dirty="0"/>
              <a:t>In Gompers et al.’s (2016, </a:t>
            </a:r>
            <a:r>
              <a:rPr lang="en-US" sz="2000" i="1" dirty="0"/>
              <a:t>JFE</a:t>
            </a:r>
            <a:r>
              <a:rPr lang="en-US" sz="2000" dirty="0"/>
              <a:t>) survey, PE practitioners say their investment decisions are guided, in order of importance, by the following return drivers:</a:t>
            </a:r>
          </a:p>
          <a:p>
            <a:pPr lvl="1"/>
            <a:r>
              <a:rPr lang="en-US" sz="2000" dirty="0"/>
              <a:t>Growth in the value of the underlying business (100%)</a:t>
            </a:r>
          </a:p>
          <a:p>
            <a:pPr lvl="1"/>
            <a:r>
              <a:rPr lang="en-US" sz="2000" dirty="0"/>
              <a:t>The opportunity for operational improvements (98%) </a:t>
            </a:r>
          </a:p>
          <a:p>
            <a:pPr lvl="1"/>
            <a:r>
              <a:rPr lang="en-US" sz="2000" dirty="0"/>
              <a:t>The use of leverage (76%)</a:t>
            </a:r>
          </a:p>
          <a:p>
            <a:pPr lvl="1"/>
            <a:r>
              <a:rPr lang="en-US" sz="2000" dirty="0"/>
              <a:t>Multiple arbitrage: selling at a higher multiple than buying (65%).</a:t>
            </a:r>
          </a:p>
        </p:txBody>
      </p:sp>
    </p:spTree>
    <p:extLst>
      <p:ext uri="{BB962C8B-B14F-4D97-AF65-F5344CB8AC3E}">
        <p14:creationId xmlns:p14="http://schemas.microsoft.com/office/powerpoint/2010/main" val="1662183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When looking at an acquisition of a target, which parameter is more relevant </a:t>
            </a:r>
            <a:r>
              <a:rPr lang="mr-IN" sz="2000" dirty="0"/>
              <a:t>–</a:t>
            </a:r>
            <a:r>
              <a:rPr lang="en-US" sz="2000" dirty="0"/>
              <a:t> EV or equity value?</a:t>
            </a:r>
          </a:p>
          <a:p>
            <a:r>
              <a:rPr lang="en-US" sz="2000" dirty="0"/>
              <a:t>A: EV.  The bidder usually assumes the target’s assets and liabilities when it acquires 100% of the target’s shares.  Thus, EV is the amount that the bidder really “pays.”  That is, EV is the amount of financing needed via equity </a:t>
            </a:r>
            <a:r>
              <a:rPr lang="en-US" sz="2000"/>
              <a:t>from the bidder + </a:t>
            </a:r>
            <a:r>
              <a:rPr lang="en-US" sz="2000" dirty="0"/>
              <a:t>new </a:t>
            </a:r>
            <a:r>
              <a:rPr lang="en-US" sz="2000"/>
              <a:t>debt borrowed by the bidder.</a:t>
            </a:r>
            <a:endParaRPr lang="en-US" sz="2000" dirty="0"/>
          </a:p>
        </p:txBody>
      </p:sp>
    </p:spTree>
    <p:extLst>
      <p:ext uri="{BB962C8B-B14F-4D97-AF65-F5344CB8AC3E}">
        <p14:creationId xmlns:p14="http://schemas.microsoft.com/office/powerpoint/2010/main" val="120421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Absolute priority rule (APR)</a:t>
            </a:r>
          </a:p>
        </p:txBody>
      </p:sp>
      <p:sp>
        <p:nvSpPr>
          <p:cNvPr id="3" name="Content Placeholder 2"/>
          <p:cNvSpPr>
            <a:spLocks noGrp="1"/>
          </p:cNvSpPr>
          <p:nvPr>
            <p:ph idx="1"/>
          </p:nvPr>
        </p:nvSpPr>
        <p:spPr/>
        <p:txBody>
          <a:bodyPr>
            <a:normAutofit lnSpcReduction="10000"/>
          </a:bodyPr>
          <a:lstStyle/>
          <a:p>
            <a:r>
              <a:rPr lang="en-US" sz="2000" dirty="0"/>
              <a:t>APR: In the event of firm liquidation, firm assets are sold and the proceeds are used to pay claimants according to the APR; that is, in the following order and priority:</a:t>
            </a:r>
          </a:p>
          <a:p>
            <a:r>
              <a:rPr lang="en-US" sz="2000" dirty="0"/>
              <a:t>(1) Debtor-in-possession (DIP) creditors: the (new) debt issued by a distressed firm usually during a Chapter 11 reorganization.</a:t>
            </a:r>
          </a:p>
          <a:p>
            <a:r>
              <a:rPr lang="en-US" sz="2000" dirty="0"/>
              <a:t>(2) Secured debt-holders  (e.g., bank loans, institutional loans)</a:t>
            </a:r>
          </a:p>
          <a:p>
            <a:r>
              <a:rPr lang="en-US" sz="2000" dirty="0"/>
              <a:t>(3) Unsecured creditors (e.g., high-yield bonds)</a:t>
            </a:r>
          </a:p>
          <a:p>
            <a:r>
              <a:rPr lang="en-US" sz="2000" dirty="0"/>
              <a:t>(4) Subordinated (junior) creditors (e.g., high-yield bonds)</a:t>
            </a:r>
          </a:p>
          <a:p>
            <a:r>
              <a:rPr lang="en-US" sz="2000" dirty="0"/>
              <a:t>(5) Mezzanine creditors</a:t>
            </a:r>
          </a:p>
          <a:p>
            <a:r>
              <a:rPr lang="en-US" sz="2000" dirty="0"/>
              <a:t>(6) Equity holders</a:t>
            </a:r>
          </a:p>
        </p:txBody>
      </p:sp>
    </p:spTree>
    <p:extLst>
      <p:ext uri="{BB962C8B-B14F-4D97-AF65-F5344CB8AC3E}">
        <p14:creationId xmlns:p14="http://schemas.microsoft.com/office/powerpoint/2010/main" val="1099203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Debt, I</a:t>
            </a:r>
          </a:p>
        </p:txBody>
      </p:sp>
      <p:sp>
        <p:nvSpPr>
          <p:cNvPr id="3" name="Content Placeholder 2"/>
          <p:cNvSpPr>
            <a:spLocks noGrp="1"/>
          </p:cNvSpPr>
          <p:nvPr>
            <p:ph idx="1"/>
          </p:nvPr>
        </p:nvSpPr>
        <p:spPr>
          <a:xfrm>
            <a:off x="2589212" y="1742739"/>
            <a:ext cx="8915400" cy="4840941"/>
          </a:xfrm>
        </p:spPr>
        <p:txBody>
          <a:bodyPr>
            <a:normAutofit/>
          </a:bodyPr>
          <a:lstStyle/>
          <a:p>
            <a:r>
              <a:rPr lang="en-US" sz="2000" dirty="0"/>
              <a:t>A deal often has </a:t>
            </a:r>
            <a:r>
              <a:rPr lang="en-US" sz="2000" dirty="0">
                <a:solidFill>
                  <a:srgbClr val="0070C0"/>
                </a:solidFill>
              </a:rPr>
              <a:t>more than one type of debt </a:t>
            </a:r>
            <a:r>
              <a:rPr lang="en-US" sz="2000" dirty="0"/>
              <a:t>in order to procure all the required financing for this leveraged deal.</a:t>
            </a:r>
          </a:p>
          <a:p>
            <a:r>
              <a:rPr lang="en-US" sz="2000" dirty="0"/>
              <a:t>Debt usually include </a:t>
            </a:r>
            <a:r>
              <a:rPr lang="en-US" sz="2000" dirty="0">
                <a:solidFill>
                  <a:srgbClr val="0070C0"/>
                </a:solidFill>
              </a:rPr>
              <a:t>senior </a:t>
            </a:r>
            <a:r>
              <a:rPr lang="en-US" sz="2000" dirty="0"/>
              <a:t>(mostly first lien and occasionally second lien) secured debt usually from a syndicate of banks and institutional investors.</a:t>
            </a:r>
          </a:p>
          <a:p>
            <a:r>
              <a:rPr lang="en-US" sz="2000" dirty="0">
                <a:solidFill>
                  <a:srgbClr val="0070C0"/>
                </a:solidFill>
              </a:rPr>
              <a:t>Bank loans </a:t>
            </a:r>
            <a:r>
              <a:rPr lang="en-US" sz="2000" dirty="0"/>
              <a:t>are usually comprised of a </a:t>
            </a:r>
            <a:r>
              <a:rPr lang="en-US" sz="2000" dirty="0">
                <a:solidFill>
                  <a:srgbClr val="0070C0"/>
                </a:solidFill>
              </a:rPr>
              <a:t>revolving credit facility </a:t>
            </a:r>
            <a:r>
              <a:rPr lang="en-US" sz="2000" dirty="0"/>
              <a:t>(like a credit line) and a term loan tranche labelled as “A” (</a:t>
            </a:r>
            <a:r>
              <a:rPr lang="en-US" sz="2000" dirty="0">
                <a:solidFill>
                  <a:srgbClr val="0070C0"/>
                </a:solidFill>
              </a:rPr>
              <a:t>TLA</a:t>
            </a:r>
            <a:r>
              <a:rPr lang="en-US" sz="2000" dirty="0"/>
              <a:t>).</a:t>
            </a:r>
          </a:p>
          <a:p>
            <a:r>
              <a:rPr lang="en-US" sz="2000" dirty="0"/>
              <a:t>The largest component of debt usually in the form of institutional term loan labelled as “B” (</a:t>
            </a:r>
            <a:r>
              <a:rPr lang="en-US" sz="2000" dirty="0">
                <a:solidFill>
                  <a:srgbClr val="0070C0"/>
                </a:solidFill>
              </a:rPr>
              <a:t>TLB</a:t>
            </a:r>
            <a:r>
              <a:rPr lang="en-US" sz="2000" dirty="0"/>
              <a:t>) that is also senior, secured.</a:t>
            </a:r>
          </a:p>
          <a:p>
            <a:r>
              <a:rPr lang="en-US" sz="2000" dirty="0">
                <a:solidFill>
                  <a:srgbClr val="0070C0"/>
                </a:solidFill>
              </a:rPr>
              <a:t>Cash sweep provision</a:t>
            </a:r>
            <a:r>
              <a:rPr lang="en-US" sz="2000" dirty="0"/>
              <a:t>: PE investors do not get any cash distribution until full senior debt repayment.</a:t>
            </a:r>
          </a:p>
          <a:p>
            <a:endParaRPr lang="en-US" sz="2000" dirty="0"/>
          </a:p>
          <a:p>
            <a:endParaRPr lang="en-US" dirty="0"/>
          </a:p>
        </p:txBody>
      </p:sp>
    </p:spTree>
    <p:extLst>
      <p:ext uri="{BB962C8B-B14F-4D97-AF65-F5344CB8AC3E}">
        <p14:creationId xmlns:p14="http://schemas.microsoft.com/office/powerpoint/2010/main" val="1764709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8482-56B6-AB46-94AF-2A9EA579FE70}"/>
              </a:ext>
            </a:extLst>
          </p:cNvPr>
          <p:cNvSpPr>
            <a:spLocks noGrp="1"/>
          </p:cNvSpPr>
          <p:nvPr>
            <p:ph type="title"/>
          </p:nvPr>
        </p:nvSpPr>
        <p:spPr/>
        <p:txBody>
          <a:bodyPr/>
          <a:lstStyle/>
          <a:p>
            <a:r>
              <a:rPr lang="en-US" dirty="0"/>
              <a:t>Debt, II</a:t>
            </a:r>
          </a:p>
        </p:txBody>
      </p:sp>
      <p:sp>
        <p:nvSpPr>
          <p:cNvPr id="3" name="Content Placeholder 2">
            <a:extLst>
              <a:ext uri="{FF2B5EF4-FFF2-40B4-BE49-F238E27FC236}">
                <a16:creationId xmlns:a16="http://schemas.microsoft.com/office/drawing/2014/main" id="{F188380C-D6BB-6840-981C-80F46F953855}"/>
              </a:ext>
            </a:extLst>
          </p:cNvPr>
          <p:cNvSpPr>
            <a:spLocks noGrp="1"/>
          </p:cNvSpPr>
          <p:nvPr>
            <p:ph idx="1"/>
          </p:nvPr>
        </p:nvSpPr>
        <p:spPr/>
        <p:txBody>
          <a:bodyPr/>
          <a:lstStyle/>
          <a:p>
            <a:r>
              <a:rPr lang="en-US" sz="2000" dirty="0"/>
              <a:t>With high leverage, various components of debt are usually viewed as </a:t>
            </a:r>
            <a:r>
              <a:rPr lang="en-US" sz="2000" dirty="0">
                <a:solidFill>
                  <a:srgbClr val="0070C0"/>
                </a:solidFill>
              </a:rPr>
              <a:t>junk </a:t>
            </a:r>
            <a:r>
              <a:rPr lang="en-US" sz="2000" dirty="0"/>
              <a:t>grade, say BB+ to CCC+, whenever the junk bond market has appetite.</a:t>
            </a:r>
          </a:p>
          <a:p>
            <a:r>
              <a:rPr lang="en-US" sz="2000" dirty="0"/>
              <a:t>These unsecured high-yield bonds are often originated by the Leveraged Finance product group (within an IB).</a:t>
            </a:r>
          </a:p>
          <a:p>
            <a:r>
              <a:rPr lang="en-US" sz="2000" dirty="0"/>
              <a:t>Debt may also includes high-yield subordinated debt (mezzanine debt). </a:t>
            </a:r>
          </a:p>
          <a:p>
            <a:endParaRPr lang="en-US" dirty="0"/>
          </a:p>
        </p:txBody>
      </p:sp>
    </p:spTree>
    <p:extLst>
      <p:ext uri="{BB962C8B-B14F-4D97-AF65-F5344CB8AC3E}">
        <p14:creationId xmlns:p14="http://schemas.microsoft.com/office/powerpoint/2010/main" val="3741712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Senior, secured bank loans</a:t>
            </a:r>
          </a:p>
        </p:txBody>
      </p:sp>
      <p:sp>
        <p:nvSpPr>
          <p:cNvPr id="3" name="Content Placeholder 2"/>
          <p:cNvSpPr>
            <a:spLocks noGrp="1"/>
          </p:cNvSpPr>
          <p:nvPr>
            <p:ph idx="1"/>
          </p:nvPr>
        </p:nvSpPr>
        <p:spPr>
          <a:xfrm>
            <a:off x="2589212" y="1753496"/>
            <a:ext cx="8915400" cy="4711850"/>
          </a:xfrm>
        </p:spPr>
        <p:txBody>
          <a:bodyPr>
            <a:normAutofit fontScale="92500" lnSpcReduction="10000"/>
          </a:bodyPr>
          <a:lstStyle/>
          <a:p>
            <a:r>
              <a:rPr lang="en-US" sz="2000" dirty="0"/>
              <a:t>Bank loan is among the </a:t>
            </a:r>
            <a:r>
              <a:rPr lang="en-US" sz="2000" dirty="0">
                <a:solidFill>
                  <a:srgbClr val="0070C0"/>
                </a:solidFill>
              </a:rPr>
              <a:t>least expensive </a:t>
            </a:r>
            <a:r>
              <a:rPr lang="en-US" sz="2000" dirty="0"/>
              <a:t>debt relative to all alternatives, and is thus </a:t>
            </a:r>
            <a:r>
              <a:rPr lang="en-US" sz="2000" dirty="0">
                <a:solidFill>
                  <a:srgbClr val="0070C0"/>
                </a:solidFill>
              </a:rPr>
              <a:t>used to its full capacity</a:t>
            </a:r>
            <a:r>
              <a:rPr lang="en-US" sz="2000" dirty="0"/>
              <a:t>.</a:t>
            </a:r>
          </a:p>
          <a:p>
            <a:r>
              <a:rPr lang="en-US" sz="2000" dirty="0"/>
              <a:t>The target’s relationship bank is often invited into the syndicate to mitigate informational asymmetry issues.</a:t>
            </a:r>
          </a:p>
          <a:p>
            <a:r>
              <a:rPr lang="en-US" sz="2000" dirty="0"/>
              <a:t>Fee to underwriters is about 2%.</a:t>
            </a:r>
          </a:p>
          <a:p>
            <a:r>
              <a:rPr lang="en-US" sz="2000" dirty="0"/>
              <a:t>Revolving credit facility (revolver; </a:t>
            </a:r>
            <a:r>
              <a:rPr lang="en-US" sz="2000" dirty="0">
                <a:solidFill>
                  <a:srgbClr val="0070C0"/>
                </a:solidFill>
              </a:rPr>
              <a:t>RCF</a:t>
            </a:r>
            <a:r>
              <a:rPr lang="en-US" sz="2000" dirty="0"/>
              <a:t>) works like a line of credit.</a:t>
            </a:r>
          </a:p>
          <a:p>
            <a:pPr lvl="1"/>
            <a:r>
              <a:rPr lang="en-US" sz="2000" dirty="0"/>
              <a:t>Mostly floating rate benchmarked to LIBOR (3-month LIBOR being </a:t>
            </a:r>
            <a:r>
              <a:rPr lang="en-US" sz="2000"/>
              <a:t>most popular) plus </a:t>
            </a:r>
            <a:r>
              <a:rPr lang="en-US" sz="2000" dirty="0"/>
              <a:t>a margin/spread (say a margin of 300 bps).</a:t>
            </a:r>
          </a:p>
          <a:p>
            <a:pPr lvl="1"/>
            <a:r>
              <a:rPr lang="en-US" sz="2000" dirty="0"/>
              <a:t>A term of 5-6 years.</a:t>
            </a:r>
          </a:p>
          <a:p>
            <a:r>
              <a:rPr lang="en-US" sz="2000" dirty="0"/>
              <a:t>”A” term loans (</a:t>
            </a:r>
            <a:r>
              <a:rPr lang="en-US" sz="2000" dirty="0">
                <a:solidFill>
                  <a:srgbClr val="0070C0"/>
                </a:solidFill>
              </a:rPr>
              <a:t>TLAs</a:t>
            </a:r>
            <a:r>
              <a:rPr lang="en-US" sz="2000" dirty="0"/>
              <a:t>) are amortizing term loans from banks.</a:t>
            </a:r>
          </a:p>
          <a:p>
            <a:pPr lvl="1"/>
            <a:r>
              <a:rPr lang="en-US" sz="2000" dirty="0"/>
              <a:t>Mostly floating rate benchmarked to LIBOR plus a margin (say a margin of 300 bps).</a:t>
            </a:r>
          </a:p>
          <a:p>
            <a:pPr lvl="1"/>
            <a:r>
              <a:rPr lang="en-US" sz="2000" dirty="0"/>
              <a:t>A term of 5-6 years.</a:t>
            </a:r>
          </a:p>
          <a:p>
            <a:endParaRPr lang="en-US" dirty="0"/>
          </a:p>
        </p:txBody>
      </p:sp>
    </p:spTree>
    <p:extLst>
      <p:ext uri="{BB962C8B-B14F-4D97-AF65-F5344CB8AC3E}">
        <p14:creationId xmlns:p14="http://schemas.microsoft.com/office/powerpoint/2010/main" val="8439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 fund, I</a:t>
            </a:r>
          </a:p>
        </p:txBody>
      </p:sp>
      <p:sp>
        <p:nvSpPr>
          <p:cNvPr id="3" name="Content Placeholder 2"/>
          <p:cNvSpPr>
            <a:spLocks noGrp="1"/>
          </p:cNvSpPr>
          <p:nvPr>
            <p:ph idx="1"/>
          </p:nvPr>
        </p:nvSpPr>
        <p:spPr>
          <a:xfrm>
            <a:off x="2589212" y="1632857"/>
            <a:ext cx="8915400" cy="4963885"/>
          </a:xfrm>
        </p:spPr>
        <p:txBody>
          <a:bodyPr>
            <a:normAutofit/>
          </a:bodyPr>
          <a:lstStyle/>
          <a:p>
            <a:r>
              <a:rPr lang="en-US" sz="2000" dirty="0"/>
              <a:t>A private equity (PE) fund is a financial intermediary that (1) invests in private targets (called portfolio companies), (2) takes an active role in monitoring and advising/helping its portfolio companies, (3) maximize its financial return (mostly in the form of absolute return) for its investors (e.g., limited partners), (4) via a well defined exit strategy, such as a sale or an IPO.</a:t>
            </a:r>
          </a:p>
          <a:p>
            <a:pPr lvl="1"/>
            <a:r>
              <a:rPr lang="en-US" sz="1800" dirty="0"/>
              <a:t>A financial intermediary and thus differentiates it from angel investors who employ their own capital.</a:t>
            </a:r>
          </a:p>
          <a:p>
            <a:pPr lvl="1"/>
            <a:r>
              <a:rPr lang="en-US" sz="1800" dirty="0"/>
              <a:t>The standard holding/exit horizon of a portfolio company had been traditionally </a:t>
            </a:r>
            <a:r>
              <a:rPr lang="en-US" sz="1800" dirty="0">
                <a:solidFill>
                  <a:srgbClr val="0070C0"/>
                </a:solidFill>
              </a:rPr>
              <a:t>5-6 years</a:t>
            </a:r>
            <a:r>
              <a:rPr lang="en-US" sz="1800" dirty="0"/>
              <a:t>.  Today. It is more of about </a:t>
            </a:r>
            <a:r>
              <a:rPr lang="en-US" sz="1800" dirty="0">
                <a:solidFill>
                  <a:srgbClr val="0070C0"/>
                </a:solidFill>
              </a:rPr>
              <a:t>4 </a:t>
            </a:r>
            <a:r>
              <a:rPr lang="en-US" sz="1800" dirty="0"/>
              <a:t>or 5 years.</a:t>
            </a:r>
          </a:p>
          <a:p>
            <a:pPr lvl="1"/>
            <a:r>
              <a:rPr lang="en-US" sz="1800" dirty="0"/>
              <a:t>A PE fund is viewed as an alternative investment because it is not intended to hold publicly traded securities; so, when it acquires a publicly traded firm, the fund delists the target (i.e. go private).</a:t>
            </a:r>
          </a:p>
          <a:p>
            <a:pPr lvl="1"/>
            <a:r>
              <a:rPr lang="en-US" sz="1800" dirty="0"/>
              <a:t>Whereas the buyouts of big, initially publicly traded targets are heavily covered by popular press, most buyouts are of private firms.</a:t>
            </a:r>
          </a:p>
        </p:txBody>
      </p:sp>
    </p:spTree>
    <p:extLst>
      <p:ext uri="{BB962C8B-B14F-4D97-AF65-F5344CB8AC3E}">
        <p14:creationId xmlns:p14="http://schemas.microsoft.com/office/powerpoint/2010/main" val="243959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Senior, secured institutional term loans</a:t>
            </a:r>
          </a:p>
        </p:txBody>
      </p:sp>
      <p:sp>
        <p:nvSpPr>
          <p:cNvPr id="3" name="Content Placeholder 2"/>
          <p:cNvSpPr>
            <a:spLocks noGrp="1"/>
          </p:cNvSpPr>
          <p:nvPr>
            <p:ph idx="1"/>
          </p:nvPr>
        </p:nvSpPr>
        <p:spPr>
          <a:xfrm>
            <a:off x="2589212" y="1807285"/>
            <a:ext cx="8915400" cy="4754879"/>
          </a:xfrm>
        </p:spPr>
        <p:txBody>
          <a:bodyPr>
            <a:normAutofit/>
          </a:bodyPr>
          <a:lstStyle/>
          <a:p>
            <a:r>
              <a:rPr lang="en-US" sz="2000" dirty="0"/>
              <a:t>“B” term loans (</a:t>
            </a:r>
            <a:r>
              <a:rPr lang="en-US" sz="2000" dirty="0">
                <a:solidFill>
                  <a:srgbClr val="0070C0"/>
                </a:solidFill>
              </a:rPr>
              <a:t>TLBs</a:t>
            </a:r>
            <a:r>
              <a:rPr lang="en-US" sz="2000" dirty="0"/>
              <a:t>) are commonly referred as institutional term loans. </a:t>
            </a:r>
          </a:p>
          <a:p>
            <a:pPr lvl="1"/>
            <a:r>
              <a:rPr lang="en-US" sz="2000" dirty="0"/>
              <a:t>Usually account for more than a half of debt financing.</a:t>
            </a:r>
          </a:p>
          <a:p>
            <a:pPr lvl="1"/>
            <a:r>
              <a:rPr lang="en-US" sz="2000" dirty="0"/>
              <a:t>amortizing at a very slow rate, say 1%, with a bullet/balloon payment from institutional investors.</a:t>
            </a:r>
          </a:p>
          <a:p>
            <a:pPr lvl="1"/>
            <a:r>
              <a:rPr lang="en-US" sz="2000" dirty="0"/>
              <a:t>A term, say 6-7.5 years, slightly longer than revolvers and TLAs.</a:t>
            </a:r>
          </a:p>
          <a:p>
            <a:pPr lvl="1"/>
            <a:r>
              <a:rPr lang="en-US" sz="2000" dirty="0"/>
              <a:t>The cost is similar to that of TLAs: LIBOR + a slightly larger or smaller spread than TLAs, say a margin of 275-325 bps; when institutional investors have good appetite for lending, the spread for TLBs can sometimes be smaller than that of TLAs, and vice versa.</a:t>
            </a:r>
          </a:p>
          <a:p>
            <a:pPr lvl="1"/>
            <a:r>
              <a:rPr lang="en-US" sz="2000" dirty="0"/>
              <a:t>Institutional trenches </a:t>
            </a:r>
            <a:r>
              <a:rPr lang="en-US" sz="2000" dirty="0">
                <a:solidFill>
                  <a:srgbClr val="0070C0"/>
                </a:solidFill>
              </a:rPr>
              <a:t>TLCs</a:t>
            </a:r>
            <a:r>
              <a:rPr lang="en-US" sz="2000" dirty="0"/>
              <a:t> or even </a:t>
            </a:r>
            <a:r>
              <a:rPr lang="en-US" sz="2000" dirty="0">
                <a:solidFill>
                  <a:srgbClr val="0070C0"/>
                </a:solidFill>
              </a:rPr>
              <a:t>TLDs</a:t>
            </a:r>
            <a:r>
              <a:rPr lang="en-US" sz="2000" dirty="0"/>
              <a:t> may involve more risk and higher spreads.</a:t>
            </a:r>
          </a:p>
          <a:p>
            <a:pPr lvl="1"/>
            <a:endParaRPr lang="en-US" dirty="0"/>
          </a:p>
          <a:p>
            <a:endParaRPr lang="en-US" dirty="0"/>
          </a:p>
        </p:txBody>
      </p:sp>
    </p:spTree>
    <p:extLst>
      <p:ext uri="{BB962C8B-B14F-4D97-AF65-F5344CB8AC3E}">
        <p14:creationId xmlns:p14="http://schemas.microsoft.com/office/powerpoint/2010/main" val="1795276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Junior debt</a:t>
            </a:r>
          </a:p>
        </p:txBody>
      </p:sp>
      <p:sp>
        <p:nvSpPr>
          <p:cNvPr id="3" name="Content Placeholder 2"/>
          <p:cNvSpPr>
            <a:spLocks noGrp="1"/>
          </p:cNvSpPr>
          <p:nvPr>
            <p:ph idx="1"/>
          </p:nvPr>
        </p:nvSpPr>
        <p:spPr>
          <a:xfrm>
            <a:off x="2589212" y="1623527"/>
            <a:ext cx="8915400" cy="4982546"/>
          </a:xfrm>
        </p:spPr>
        <p:txBody>
          <a:bodyPr>
            <a:normAutofit lnSpcReduction="10000"/>
          </a:bodyPr>
          <a:lstStyle/>
          <a:p>
            <a:r>
              <a:rPr lang="en-US" dirty="0"/>
              <a:t>High-yield bonds</a:t>
            </a:r>
          </a:p>
          <a:p>
            <a:pPr lvl="1"/>
            <a:r>
              <a:rPr lang="en-US" sz="1800" dirty="0"/>
              <a:t>More available when the bond market has appetite for risk.</a:t>
            </a:r>
          </a:p>
          <a:p>
            <a:pPr lvl="1"/>
            <a:r>
              <a:rPr lang="en-US" sz="1800" dirty="0"/>
              <a:t>7-10 years maturity.</a:t>
            </a:r>
          </a:p>
          <a:p>
            <a:pPr lvl="1"/>
            <a:r>
              <a:rPr lang="en-US" sz="1800" dirty="0"/>
              <a:t>Usually non-amortizing with a bullet payment.</a:t>
            </a:r>
          </a:p>
          <a:p>
            <a:pPr lvl="1"/>
            <a:r>
              <a:rPr lang="en-US" sz="1800" dirty="0"/>
              <a:t>Usually fixed interest/coupon payments.</a:t>
            </a:r>
          </a:p>
          <a:p>
            <a:pPr lvl="1"/>
            <a:r>
              <a:rPr lang="en-US" sz="1800" dirty="0"/>
              <a:t>Higher cost than term loans, say @ 10-20%.</a:t>
            </a:r>
          </a:p>
          <a:p>
            <a:pPr lvl="1"/>
            <a:r>
              <a:rPr lang="en-US" sz="1800" dirty="0"/>
              <a:t>Fee to underwriters 2.5-3.0%.</a:t>
            </a:r>
          </a:p>
          <a:p>
            <a:r>
              <a:rPr lang="en-US" dirty="0"/>
              <a:t>Mezzanine debt</a:t>
            </a:r>
          </a:p>
          <a:p>
            <a:pPr lvl="1"/>
            <a:r>
              <a:rPr lang="en-US" sz="1800" dirty="0"/>
              <a:t>Higher cost than high-yield bonds.</a:t>
            </a:r>
          </a:p>
          <a:p>
            <a:pPr lvl="1"/>
            <a:r>
              <a:rPr lang="en-US" sz="1800" dirty="0"/>
              <a:t>Usually LIBOR + a spread.</a:t>
            </a:r>
          </a:p>
          <a:p>
            <a:pPr lvl="1"/>
            <a:r>
              <a:rPr lang="en-US" sz="1800" dirty="0"/>
              <a:t>Used only when high-yield bonds are not unavailable.</a:t>
            </a:r>
          </a:p>
          <a:p>
            <a:pPr lvl="1"/>
            <a:r>
              <a:rPr lang="en-US" sz="1800" dirty="0"/>
              <a:t>Fill the last hole in financing structure.</a:t>
            </a:r>
          </a:p>
          <a:p>
            <a:pPr lvl="1"/>
            <a:r>
              <a:rPr lang="en-US" sz="1800" dirty="0"/>
              <a:t>Usually account for less than 3% of debt financing.</a:t>
            </a:r>
          </a:p>
        </p:txBody>
      </p:sp>
    </p:spTree>
    <p:extLst>
      <p:ext uri="{BB962C8B-B14F-4D97-AF65-F5344CB8AC3E}">
        <p14:creationId xmlns:p14="http://schemas.microsoft.com/office/powerpoint/2010/main" val="1278825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A possible financing structure for the baseline model (</a:t>
                </a:r>
                <a14:m>
                  <m:oMath xmlns:m="http://schemas.openxmlformats.org/officeDocument/2006/math">
                    <m:r>
                      <a:rPr lang="en-US" i="1" smtClean="0">
                        <a:latin typeface="Cambria Math" charset="0"/>
                        <a:ea typeface="Cambria Math" charset="0"/>
                        <a:cs typeface="Cambria Math" charset="0"/>
                      </a:rPr>
                      <m:t>×</m:t>
                    </m:r>
                  </m:oMath>
                </a14:m>
                <a:r>
                  <a:rPr lang="en-US" dirty="0"/>
                  <a:t> EBITDA)</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052" t="-6635" b="-10427"/>
                </a:stretch>
              </a:blipFill>
            </p:spPr>
            <p:txBody>
              <a:bodyPr/>
              <a:lstStyle/>
              <a:p>
                <a:r>
                  <a:rPr lang="en-US">
                    <a:noFill/>
                  </a:rPr>
                  <a:t> </a:t>
                </a:r>
              </a:p>
            </p:txBody>
          </p:sp>
        </mc:Fallback>
      </mc:AlternateContent>
      <p:pic>
        <p:nvPicPr>
          <p:cNvPr id="4" name="Content Placeholder 3"/>
          <p:cNvPicPr>
            <a:picLocks noGrp="1" noChangeAspect="1"/>
          </p:cNvPicPr>
          <p:nvPr>
            <p:ph idx="1"/>
          </p:nvPr>
        </p:nvPicPr>
        <p:blipFill rotWithShape="1">
          <a:blip r:embed="rId3"/>
          <a:srcRect l="24735" t="34665" r="17158" b="22982"/>
          <a:stretch/>
        </p:blipFill>
        <p:spPr>
          <a:xfrm>
            <a:off x="2257424" y="2057400"/>
            <a:ext cx="8715375" cy="4572000"/>
          </a:xfrm>
          <a:prstGeom prst="rect">
            <a:avLst/>
          </a:prstGeom>
        </p:spPr>
      </p:pic>
    </p:spTree>
    <p:extLst>
      <p:ext uri="{BB962C8B-B14F-4D97-AF65-F5344CB8AC3E}">
        <p14:creationId xmlns:p14="http://schemas.microsoft.com/office/powerpoint/2010/main" val="2147368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Financing structure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1384665"/>
              </p:ext>
            </p:extLst>
          </p:nvPr>
        </p:nvGraphicFramePr>
        <p:xfrm>
          <a:off x="2589212" y="2133600"/>
          <a:ext cx="9168895" cy="4023360"/>
        </p:xfrm>
        <a:graphic>
          <a:graphicData uri="http://schemas.openxmlformats.org/drawingml/2006/table">
            <a:tbl>
              <a:tblPr firstRow="1" bandRow="1">
                <a:tableStyleId>{5C22544A-7EE6-4342-B048-85BDC9FD1C3A}</a:tableStyleId>
              </a:tblPr>
              <a:tblGrid>
                <a:gridCol w="1833779">
                  <a:extLst>
                    <a:ext uri="{9D8B030D-6E8A-4147-A177-3AD203B41FA5}">
                      <a16:colId xmlns:a16="http://schemas.microsoft.com/office/drawing/2014/main" val="20000"/>
                    </a:ext>
                  </a:extLst>
                </a:gridCol>
                <a:gridCol w="1558261">
                  <a:extLst>
                    <a:ext uri="{9D8B030D-6E8A-4147-A177-3AD203B41FA5}">
                      <a16:colId xmlns:a16="http://schemas.microsoft.com/office/drawing/2014/main" val="20001"/>
                    </a:ext>
                  </a:extLst>
                </a:gridCol>
                <a:gridCol w="1516828">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2796987">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ctr"/>
                      <a:r>
                        <a:rPr lang="en-US" dirty="0"/>
                        <a:t>% of Transaction</a:t>
                      </a:r>
                    </a:p>
                  </a:txBody>
                  <a:tcPr/>
                </a:tc>
                <a:tc>
                  <a:txBody>
                    <a:bodyPr/>
                    <a:lstStyle/>
                    <a:p>
                      <a:pPr algn="ctr"/>
                      <a:r>
                        <a:rPr lang="en-US" dirty="0"/>
                        <a:t>Cost of Capital</a:t>
                      </a:r>
                    </a:p>
                  </a:txBody>
                  <a:tcPr/>
                </a:tc>
                <a:tc>
                  <a:txBody>
                    <a:bodyPr/>
                    <a:lstStyle/>
                    <a:p>
                      <a:pPr algn="ctr"/>
                      <a:r>
                        <a:rPr lang="en-US" dirty="0"/>
                        <a:t>Horizon</a:t>
                      </a:r>
                    </a:p>
                  </a:txBody>
                  <a:tcPr/>
                </a:tc>
                <a:tc>
                  <a:txBody>
                    <a:bodyPr/>
                    <a:lstStyle/>
                    <a:p>
                      <a:pPr algn="ctr"/>
                      <a:r>
                        <a:rPr lang="en-US" dirty="0"/>
                        <a:t>Sources/Methods</a:t>
                      </a:r>
                    </a:p>
                  </a:txBody>
                  <a:tcPr/>
                </a:tc>
                <a:extLst>
                  <a:ext uri="{0D108BD9-81ED-4DB2-BD59-A6C34878D82A}">
                    <a16:rowId xmlns:a16="http://schemas.microsoft.com/office/drawing/2014/main" val="10000"/>
                  </a:ext>
                </a:extLst>
              </a:tr>
              <a:tr h="370840">
                <a:tc>
                  <a:txBody>
                    <a:bodyPr/>
                    <a:lstStyle/>
                    <a:p>
                      <a:r>
                        <a:rPr lang="en-US" dirty="0"/>
                        <a:t>Senior Debt</a:t>
                      </a:r>
                    </a:p>
                  </a:txBody>
                  <a:tcPr/>
                </a:tc>
                <a:tc>
                  <a:txBody>
                    <a:bodyPr/>
                    <a:lstStyle/>
                    <a:p>
                      <a:pPr algn="ctr"/>
                      <a:r>
                        <a:rPr lang="en-US" dirty="0"/>
                        <a:t>50-65</a:t>
                      </a:r>
                      <a:r>
                        <a:rPr lang="en-US" baseline="0" dirty="0"/>
                        <a:t> %</a:t>
                      </a:r>
                      <a:endParaRPr lang="en-US" dirty="0"/>
                    </a:p>
                  </a:txBody>
                  <a:tcPr/>
                </a:tc>
                <a:tc>
                  <a:txBody>
                    <a:bodyPr/>
                    <a:lstStyle/>
                    <a:p>
                      <a:pPr algn="ctr"/>
                      <a:r>
                        <a:rPr lang="en-US" dirty="0"/>
                        <a:t>5-10%</a:t>
                      </a:r>
                    </a:p>
                  </a:txBody>
                  <a:tcPr/>
                </a:tc>
                <a:tc>
                  <a:txBody>
                    <a:bodyPr/>
                    <a:lstStyle/>
                    <a:p>
                      <a:pPr algn="ctr"/>
                      <a:r>
                        <a:rPr lang="en-US" dirty="0"/>
                        <a:t>5-7 Years</a:t>
                      </a:r>
                    </a:p>
                  </a:txBody>
                  <a:tcPr/>
                </a:tc>
                <a:tc>
                  <a:txBody>
                    <a:bodyPr/>
                    <a:lstStyle/>
                    <a:p>
                      <a:pPr algn="ctr"/>
                      <a:r>
                        <a:rPr lang="en-US" dirty="0"/>
                        <a:t>Banks</a:t>
                      </a:r>
                    </a:p>
                    <a:p>
                      <a:pPr algn="ctr"/>
                      <a:r>
                        <a:rPr lang="en-US" dirty="0"/>
                        <a:t>Financing Companies</a:t>
                      </a:r>
                    </a:p>
                    <a:p>
                      <a:pPr algn="ctr"/>
                      <a:r>
                        <a:rPr lang="en-US" dirty="0"/>
                        <a:t>Insurance</a:t>
                      </a:r>
                      <a:r>
                        <a:rPr lang="en-US" baseline="0" dirty="0"/>
                        <a:t> Companies</a:t>
                      </a:r>
                    </a:p>
                    <a:p>
                      <a:pPr algn="ctr"/>
                      <a:r>
                        <a:rPr lang="en-US" baseline="0" dirty="0"/>
                        <a:t>Pension Funds</a:t>
                      </a:r>
                      <a:endParaRPr lang="en-US" dirty="0"/>
                    </a:p>
                  </a:txBody>
                  <a:tcPr/>
                </a:tc>
                <a:extLst>
                  <a:ext uri="{0D108BD9-81ED-4DB2-BD59-A6C34878D82A}">
                    <a16:rowId xmlns:a16="http://schemas.microsoft.com/office/drawing/2014/main" val="10001"/>
                  </a:ext>
                </a:extLst>
              </a:tr>
              <a:tr h="370840">
                <a:tc>
                  <a:txBody>
                    <a:bodyPr/>
                    <a:lstStyle/>
                    <a:p>
                      <a:r>
                        <a:rPr lang="en-US" dirty="0"/>
                        <a:t>Junk Bond</a:t>
                      </a:r>
                    </a:p>
                  </a:txBody>
                  <a:tcPr/>
                </a:tc>
                <a:tc>
                  <a:txBody>
                    <a:bodyPr/>
                    <a:lstStyle/>
                    <a:p>
                      <a:pPr algn="ctr"/>
                      <a:r>
                        <a:rPr lang="en-US" dirty="0"/>
                        <a:t>0-15%</a:t>
                      </a:r>
                    </a:p>
                  </a:txBody>
                  <a:tcPr/>
                </a:tc>
                <a:tc>
                  <a:txBody>
                    <a:bodyPr/>
                    <a:lstStyle/>
                    <a:p>
                      <a:pPr algn="ctr"/>
                      <a:r>
                        <a:rPr lang="en-US" dirty="0"/>
                        <a:t>10-20%</a:t>
                      </a:r>
                    </a:p>
                  </a:txBody>
                  <a:tcPr/>
                </a:tc>
                <a:tc>
                  <a:txBody>
                    <a:bodyPr/>
                    <a:lstStyle/>
                    <a:p>
                      <a:pPr algn="ctr"/>
                      <a:r>
                        <a:rPr lang="en-US" dirty="0"/>
                        <a:t>7-10 Years</a:t>
                      </a:r>
                    </a:p>
                  </a:txBody>
                  <a:tcPr/>
                </a:tc>
                <a:tc>
                  <a:txBody>
                    <a:bodyPr/>
                    <a:lstStyle/>
                    <a:p>
                      <a:pPr algn="ctr"/>
                      <a:r>
                        <a:rPr lang="en-US" dirty="0"/>
                        <a:t>Public Offering</a:t>
                      </a:r>
                    </a:p>
                    <a:p>
                      <a:pPr algn="ctr"/>
                      <a:r>
                        <a:rPr lang="en-US" dirty="0"/>
                        <a:t>Private Placements</a:t>
                      </a:r>
                    </a:p>
                  </a:txBody>
                  <a:tcPr/>
                </a:tc>
                <a:extLst>
                  <a:ext uri="{0D108BD9-81ED-4DB2-BD59-A6C34878D82A}">
                    <a16:rowId xmlns:a16="http://schemas.microsoft.com/office/drawing/2014/main" val="10002"/>
                  </a:ext>
                </a:extLst>
              </a:tr>
              <a:tr h="370840">
                <a:tc>
                  <a:txBody>
                    <a:bodyPr/>
                    <a:lstStyle/>
                    <a:p>
                      <a:r>
                        <a:rPr lang="en-US" dirty="0"/>
                        <a:t>Mezzanine</a:t>
                      </a:r>
                    </a:p>
                  </a:txBody>
                  <a:tcPr/>
                </a:tc>
                <a:tc>
                  <a:txBody>
                    <a:bodyPr/>
                    <a:lstStyle/>
                    <a:p>
                      <a:pPr algn="ctr"/>
                      <a:r>
                        <a:rPr lang="en-US" dirty="0"/>
                        <a:t>0-15%</a:t>
                      </a:r>
                    </a:p>
                  </a:txBody>
                  <a:tcPr/>
                </a:tc>
                <a:tc>
                  <a:txBody>
                    <a:bodyPr/>
                    <a:lstStyle/>
                    <a:p>
                      <a:pPr algn="ctr"/>
                      <a:r>
                        <a:rPr lang="en-US" dirty="0"/>
                        <a:t>12-25%</a:t>
                      </a:r>
                    </a:p>
                  </a:txBody>
                  <a:tcPr/>
                </a:tc>
                <a:tc>
                  <a:txBody>
                    <a:bodyPr/>
                    <a:lstStyle/>
                    <a:p>
                      <a:pPr algn="ctr"/>
                      <a:r>
                        <a:rPr lang="en-US" dirty="0"/>
                        <a:t>7-10 Years</a:t>
                      </a:r>
                    </a:p>
                  </a:txBody>
                  <a:tcPr/>
                </a:tc>
                <a:tc>
                  <a:txBody>
                    <a:bodyPr/>
                    <a:lstStyle/>
                    <a:p>
                      <a:pPr algn="ctr"/>
                      <a:r>
                        <a:rPr lang="en-US" dirty="0"/>
                        <a:t>Insurance Companies</a:t>
                      </a:r>
                    </a:p>
                    <a:p>
                      <a:pPr algn="ctr"/>
                      <a:r>
                        <a:rPr lang="en-US" dirty="0"/>
                        <a:t>Mezzanine</a:t>
                      </a:r>
                      <a:r>
                        <a:rPr lang="en-US" baseline="0" dirty="0"/>
                        <a:t> Funds</a:t>
                      </a:r>
                      <a:endParaRPr lang="en-US" dirty="0"/>
                    </a:p>
                  </a:txBody>
                  <a:tcPr/>
                </a:tc>
                <a:extLst>
                  <a:ext uri="{0D108BD9-81ED-4DB2-BD59-A6C34878D82A}">
                    <a16:rowId xmlns:a16="http://schemas.microsoft.com/office/drawing/2014/main" val="10003"/>
                  </a:ext>
                </a:extLst>
              </a:tr>
              <a:tr h="370840">
                <a:tc>
                  <a:txBody>
                    <a:bodyPr/>
                    <a:lstStyle/>
                    <a:p>
                      <a:r>
                        <a:rPr lang="en-US" dirty="0"/>
                        <a:t>Equity</a:t>
                      </a:r>
                    </a:p>
                  </a:txBody>
                  <a:tcPr/>
                </a:tc>
                <a:tc>
                  <a:txBody>
                    <a:bodyPr/>
                    <a:lstStyle/>
                    <a:p>
                      <a:pPr algn="ctr"/>
                      <a:r>
                        <a:rPr lang="en-US" dirty="0"/>
                        <a:t>25-45%</a:t>
                      </a:r>
                    </a:p>
                  </a:txBody>
                  <a:tcPr/>
                </a:tc>
                <a:tc>
                  <a:txBody>
                    <a:bodyPr/>
                    <a:lstStyle/>
                    <a:p>
                      <a:pPr algn="ctr"/>
                      <a:r>
                        <a:rPr lang="en-US" dirty="0"/>
                        <a:t>20-35%</a:t>
                      </a:r>
                    </a:p>
                  </a:txBody>
                  <a:tcPr/>
                </a:tc>
                <a:tc>
                  <a:txBody>
                    <a:bodyPr/>
                    <a:lstStyle/>
                    <a:p>
                      <a:pPr algn="ctr"/>
                      <a:r>
                        <a:rPr lang="en-US" dirty="0"/>
                        <a:t>4-6 Years</a:t>
                      </a:r>
                    </a:p>
                  </a:txBody>
                  <a:tcPr/>
                </a:tc>
                <a:tc>
                  <a:txBody>
                    <a:bodyPr/>
                    <a:lstStyle/>
                    <a:p>
                      <a:pPr algn="ctr"/>
                      <a:r>
                        <a:rPr lang="en-US" dirty="0"/>
                        <a:t>PE Funds</a:t>
                      </a:r>
                    </a:p>
                    <a:p>
                      <a:pPr algn="ctr"/>
                      <a:r>
                        <a:rPr lang="en-US" dirty="0"/>
                        <a:t>Management</a:t>
                      </a:r>
                    </a:p>
                    <a:p>
                      <a:pPr algn="ctr"/>
                      <a:r>
                        <a:rPr lang="en-US" dirty="0"/>
                        <a:t>IBs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72492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 leverage decisions </a:t>
            </a:r>
          </a:p>
        </p:txBody>
      </p:sp>
      <p:sp>
        <p:nvSpPr>
          <p:cNvPr id="3" name="Content Placeholder 2"/>
          <p:cNvSpPr>
            <a:spLocks noGrp="1"/>
          </p:cNvSpPr>
          <p:nvPr>
            <p:ph idx="1"/>
          </p:nvPr>
        </p:nvSpPr>
        <p:spPr/>
        <p:txBody>
          <a:bodyPr/>
          <a:lstStyle/>
          <a:p>
            <a:r>
              <a:rPr lang="en-US" sz="2000" dirty="0"/>
              <a:t>Gompers et al.’s (2016, </a:t>
            </a:r>
            <a:r>
              <a:rPr lang="en-US" sz="2000" i="1" dirty="0"/>
              <a:t>JFE</a:t>
            </a:r>
            <a:r>
              <a:rPr lang="en-US" sz="2000" dirty="0"/>
              <a:t>) find that PE practitioner find the following factors to be important for their capital structure decision: </a:t>
            </a:r>
          </a:p>
          <a:p>
            <a:pPr lvl="1"/>
            <a:r>
              <a:rPr lang="en-US" sz="2000" dirty="0"/>
              <a:t>Industry that the firm operates in (97%)</a:t>
            </a:r>
          </a:p>
          <a:p>
            <a:pPr lvl="1"/>
            <a:r>
              <a:rPr lang="en-US" sz="2000" dirty="0"/>
              <a:t>Timing: current interest rate and affordability (95%)</a:t>
            </a:r>
          </a:p>
          <a:p>
            <a:pPr lvl="1"/>
            <a:r>
              <a:rPr lang="en-US" sz="2000" dirty="0"/>
              <a:t>Optimal tradeoff between tax shield benefits and distress costs (67%)</a:t>
            </a:r>
          </a:p>
          <a:p>
            <a:pPr lvl="1"/>
            <a:r>
              <a:rPr lang="en-US" sz="2000" dirty="0"/>
              <a:t>Use as much as debt as the market allows (65%)</a:t>
            </a:r>
          </a:p>
          <a:p>
            <a:pPr lvl="1"/>
            <a:r>
              <a:rPr lang="en-US" sz="2000" dirty="0"/>
              <a:t>Agency: ability of debt to force operational improvements (39%)</a:t>
            </a:r>
          </a:p>
        </p:txBody>
      </p:sp>
    </p:spTree>
    <p:extLst>
      <p:ext uri="{BB962C8B-B14F-4D97-AF65-F5344CB8AC3E}">
        <p14:creationId xmlns:p14="http://schemas.microsoft.com/office/powerpoint/2010/main" val="282509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Sponsor’s bank relationship and cost of debt</a:t>
            </a:r>
          </a:p>
        </p:txBody>
      </p:sp>
      <p:sp>
        <p:nvSpPr>
          <p:cNvPr id="3" name="Content Placeholder 2"/>
          <p:cNvSpPr>
            <a:spLocks noGrp="1"/>
          </p:cNvSpPr>
          <p:nvPr>
            <p:ph idx="1"/>
          </p:nvPr>
        </p:nvSpPr>
        <p:spPr/>
        <p:txBody>
          <a:bodyPr>
            <a:normAutofit/>
          </a:bodyPr>
          <a:lstStyle/>
          <a:p>
            <a:r>
              <a:rPr lang="en-US" sz="2000" dirty="0" err="1"/>
              <a:t>Ivashina</a:t>
            </a:r>
            <a:r>
              <a:rPr lang="en-US" sz="2000" dirty="0"/>
              <a:t> and </a:t>
            </a:r>
            <a:r>
              <a:rPr lang="en-US" sz="2000" dirty="0" err="1"/>
              <a:t>Kovner</a:t>
            </a:r>
            <a:r>
              <a:rPr lang="en-US" sz="2000" dirty="0"/>
              <a:t> (2011, </a:t>
            </a:r>
            <a:r>
              <a:rPr lang="en-US" sz="2000" i="1" dirty="0"/>
              <a:t>RFS</a:t>
            </a:r>
            <a:r>
              <a:rPr lang="en-US" sz="2000" dirty="0"/>
              <a:t>) find that for those portfolio companies whose PE sponsors have repeated financing interactions with portfolio companies’ banks, portfolio companies are able to obtain more favorable loan terms.</a:t>
            </a:r>
          </a:p>
          <a:p>
            <a:r>
              <a:rPr lang="en-US" sz="2000" dirty="0"/>
              <a:t>A one-standard deviation increase in bank relationship strength is associated with an 8 bps (3%) decrease in the spread and a 4% increase in the maximum debt to EBITDA covenant.</a:t>
            </a:r>
          </a:p>
          <a:p>
            <a:r>
              <a:rPr lang="en-US" sz="2000" dirty="0"/>
              <a:t>Thus, it appears that there is an </a:t>
            </a:r>
            <a:r>
              <a:rPr lang="en-US" sz="2000" dirty="0">
                <a:solidFill>
                  <a:srgbClr val="0070C0"/>
                </a:solidFill>
              </a:rPr>
              <a:t>economy of scale </a:t>
            </a:r>
            <a:r>
              <a:rPr lang="en-US" sz="2000" dirty="0"/>
              <a:t>for big and active PE firms.</a:t>
            </a:r>
          </a:p>
        </p:txBody>
      </p:sp>
    </p:spTree>
    <p:extLst>
      <p:ext uri="{BB962C8B-B14F-4D97-AF65-F5344CB8AC3E}">
        <p14:creationId xmlns:p14="http://schemas.microsoft.com/office/powerpoint/2010/main" val="554805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624110"/>
            <a:ext cx="9638851" cy="1280890"/>
          </a:xfrm>
        </p:spPr>
        <p:txBody>
          <a:bodyPr/>
          <a:lstStyle/>
          <a:p>
            <a:r>
              <a:rPr lang="en-US" dirty="0"/>
              <a:t>PE investors and the net IRR marketed to them</a:t>
            </a:r>
          </a:p>
        </p:txBody>
      </p:sp>
      <p:sp>
        <p:nvSpPr>
          <p:cNvPr id="3" name="Content Placeholder 2"/>
          <p:cNvSpPr>
            <a:spLocks noGrp="1"/>
          </p:cNvSpPr>
          <p:nvPr>
            <p:ph idx="1"/>
          </p:nvPr>
        </p:nvSpPr>
        <p:spPr>
          <a:xfrm>
            <a:off x="2589212" y="2133600"/>
            <a:ext cx="8915400" cy="4331746"/>
          </a:xfrm>
        </p:spPr>
        <p:txBody>
          <a:bodyPr>
            <a:normAutofit fontScale="92500" lnSpcReduction="20000"/>
          </a:bodyPr>
          <a:lstStyle/>
          <a:p>
            <a:r>
              <a:rPr lang="en-US" sz="2000" dirty="0"/>
              <a:t>PE investors are those with long investment horizon and are able to absorb illiquidity.</a:t>
            </a:r>
          </a:p>
          <a:p>
            <a:r>
              <a:rPr lang="en-US" sz="2000" dirty="0"/>
              <a:t>Thus, PE investors are mostly institutional investors.</a:t>
            </a:r>
          </a:p>
          <a:p>
            <a:r>
              <a:rPr lang="en-US" sz="2000" dirty="0"/>
              <a:t>Investors tend to focus on absolute return (not necessarily risk-adjusted return).</a:t>
            </a:r>
          </a:p>
          <a:p>
            <a:r>
              <a:rPr lang="en-US" sz="2000" dirty="0"/>
              <a:t>A typical </a:t>
            </a:r>
            <a:r>
              <a:rPr lang="en-US" sz="2000" dirty="0">
                <a:solidFill>
                  <a:srgbClr val="0070C0"/>
                </a:solidFill>
              </a:rPr>
              <a:t>net IRR </a:t>
            </a:r>
            <a:r>
              <a:rPr lang="en-US" sz="2000" dirty="0"/>
              <a:t>(after management fees and carry) </a:t>
            </a:r>
            <a:r>
              <a:rPr lang="en-US" sz="2000" dirty="0">
                <a:solidFill>
                  <a:srgbClr val="0070C0"/>
                </a:solidFill>
              </a:rPr>
              <a:t>marketed</a:t>
            </a:r>
            <a:r>
              <a:rPr lang="en-US" sz="2000" dirty="0"/>
              <a:t> to LPs is around </a:t>
            </a:r>
            <a:r>
              <a:rPr lang="en-US" sz="2000" dirty="0">
                <a:solidFill>
                  <a:srgbClr val="0070C0"/>
                </a:solidFill>
              </a:rPr>
              <a:t>20-25%</a:t>
            </a:r>
            <a:r>
              <a:rPr lang="en-US" sz="2000" dirty="0"/>
              <a:t>.  Note that most PEs today are not able to meet this conventional marketing target range (see a later slide for details).</a:t>
            </a:r>
          </a:p>
          <a:p>
            <a:r>
              <a:rPr lang="en-US" sz="2000" dirty="0"/>
              <a:t>PE funds have their own </a:t>
            </a:r>
            <a:r>
              <a:rPr lang="en-US" sz="2000" dirty="0">
                <a:solidFill>
                  <a:srgbClr val="0070C0"/>
                </a:solidFill>
              </a:rPr>
              <a:t>gross IRR </a:t>
            </a:r>
            <a:r>
              <a:rPr lang="en-US" sz="2000" dirty="0">
                <a:solidFill>
                  <a:schemeClr val="tx1"/>
                </a:solidFill>
              </a:rPr>
              <a:t>target </a:t>
            </a:r>
            <a:r>
              <a:rPr lang="en-US" sz="2000" dirty="0"/>
              <a:t>(hurdle rate) of about </a:t>
            </a:r>
            <a:r>
              <a:rPr lang="en-US" sz="2000" dirty="0">
                <a:solidFill>
                  <a:srgbClr val="0070C0"/>
                </a:solidFill>
              </a:rPr>
              <a:t>25-30%+</a:t>
            </a:r>
            <a:r>
              <a:rPr lang="en-US" sz="2000" dirty="0"/>
              <a:t> (management fee and carry would usually reduce a gross return by about 5%).</a:t>
            </a:r>
          </a:p>
          <a:p>
            <a:r>
              <a:rPr lang="en-US" sz="2000" dirty="0"/>
              <a:t>In recent years, some PE families offer the so-called “core” PE funds: less risk, a lower marketed/net IRR of about 15%, and less GP compensation.</a:t>
            </a:r>
          </a:p>
        </p:txBody>
      </p:sp>
    </p:spTree>
    <p:extLst>
      <p:ext uri="{BB962C8B-B14F-4D97-AF65-F5344CB8AC3E}">
        <p14:creationId xmlns:p14="http://schemas.microsoft.com/office/powerpoint/2010/main" val="2054857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Buyout’s key features: </a:t>
            </a:r>
            <a:br>
              <a:rPr lang="en-US" dirty="0"/>
            </a:br>
            <a:r>
              <a:rPr lang="en-US" dirty="0"/>
              <a:t>leverage + control</a:t>
            </a:r>
          </a:p>
        </p:txBody>
      </p:sp>
      <p:sp>
        <p:nvSpPr>
          <p:cNvPr id="3" name="Content Placeholder 2"/>
          <p:cNvSpPr>
            <a:spLocks noGrp="1"/>
          </p:cNvSpPr>
          <p:nvPr>
            <p:ph idx="1"/>
          </p:nvPr>
        </p:nvSpPr>
        <p:spPr/>
        <p:txBody>
          <a:bodyPr>
            <a:normAutofit/>
          </a:bodyPr>
          <a:lstStyle/>
          <a:p>
            <a:r>
              <a:rPr lang="en-US" sz="2000" dirty="0"/>
              <a:t>Leverage: PE usually puts in a rather small amount of equity stake and borrow a lot from a syndicate of banks and public markets, hence the term leveraged buyouts (LBOs).</a:t>
            </a:r>
          </a:p>
          <a:p>
            <a:r>
              <a:rPr lang="en-US" sz="2000" dirty="0"/>
              <a:t>Control: almost always take the majority of their companies.</a:t>
            </a:r>
          </a:p>
          <a:p>
            <a:r>
              <a:rPr lang="en-US" sz="2000" dirty="0"/>
              <a:t>Not all firms are good targets for LBOs.  </a:t>
            </a:r>
          </a:p>
          <a:p>
            <a:r>
              <a:rPr lang="en-US" sz="2000" dirty="0"/>
              <a:t>Ideal LBO targets are often those firms that a PE fund can </a:t>
            </a:r>
            <a:r>
              <a:rPr lang="en-US" sz="2000" dirty="0">
                <a:solidFill>
                  <a:srgbClr val="0070C0"/>
                </a:solidFill>
              </a:rPr>
              <a:t>add value</a:t>
            </a:r>
            <a:r>
              <a:rPr lang="en-US" sz="2000" dirty="0"/>
              <a:t>, particularly via the use of </a:t>
            </a:r>
            <a:r>
              <a:rPr lang="en-US" sz="2000" dirty="0">
                <a:solidFill>
                  <a:srgbClr val="0070C0"/>
                </a:solidFill>
              </a:rPr>
              <a:t>leverage</a:t>
            </a:r>
            <a:r>
              <a:rPr lang="en-US" sz="2000" dirty="0"/>
              <a:t> and </a:t>
            </a:r>
            <a:r>
              <a:rPr lang="en-US" sz="2000" dirty="0">
                <a:solidFill>
                  <a:srgbClr val="0070C0"/>
                </a:solidFill>
              </a:rPr>
              <a:t>control</a:t>
            </a:r>
            <a:r>
              <a:rPr lang="en-US" sz="2000" dirty="0"/>
              <a:t>.</a:t>
            </a:r>
          </a:p>
        </p:txBody>
      </p:sp>
    </p:spTree>
    <p:extLst>
      <p:ext uri="{BB962C8B-B14F-4D97-AF65-F5344CB8AC3E}">
        <p14:creationId xmlns:p14="http://schemas.microsoft.com/office/powerpoint/2010/main" val="198560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value via leverage</a:t>
            </a:r>
          </a:p>
        </p:txBody>
      </p:sp>
      <p:sp>
        <p:nvSpPr>
          <p:cNvPr id="3" name="Content Placeholder 2"/>
          <p:cNvSpPr>
            <a:spLocks noGrp="1"/>
          </p:cNvSpPr>
          <p:nvPr>
            <p:ph idx="1"/>
          </p:nvPr>
        </p:nvSpPr>
        <p:spPr>
          <a:xfrm>
            <a:off x="2589212" y="1753495"/>
            <a:ext cx="8915400" cy="4908561"/>
          </a:xfrm>
        </p:spPr>
        <p:txBody>
          <a:bodyPr>
            <a:normAutofit lnSpcReduction="10000"/>
          </a:bodyPr>
          <a:lstStyle/>
          <a:p>
            <a:r>
              <a:rPr lang="en-US" dirty="0"/>
              <a:t>Benefits of using debt:</a:t>
            </a:r>
          </a:p>
          <a:p>
            <a:pPr lvl="1"/>
            <a:r>
              <a:rPr lang="en-US" sz="1800" dirty="0"/>
              <a:t>(1) Tax shield: the higher the tax rate (that is, remain profitable with the use of debt), the higher the tax shield benefit.</a:t>
            </a:r>
          </a:p>
          <a:p>
            <a:pPr lvl="1"/>
            <a:r>
              <a:rPr lang="en-US" sz="1800" dirty="0"/>
              <a:t>(2) Reducing agency costs (free cash flow) by forcing managers to be more disciplined, say, in choosing investment projects, or increasing monitoring from debt holders.</a:t>
            </a:r>
          </a:p>
          <a:p>
            <a:r>
              <a:rPr lang="en-US" dirty="0"/>
              <a:t>Costs of using debt:</a:t>
            </a:r>
          </a:p>
          <a:p>
            <a:pPr lvl="1"/>
            <a:r>
              <a:rPr lang="en-US" sz="1800" dirty="0"/>
              <a:t>(1) Distress/bankruptcy costs: these include direct costs, such as legal fees, and indirect costs of losing sales due to customers’ concern about product warranty, etc.  Not that indirect costs are often far more substantial than direct cost, but their effects are hard to model and forecast.</a:t>
            </a:r>
          </a:p>
          <a:p>
            <a:pPr lvl="1"/>
            <a:r>
              <a:rPr lang="en-US" sz="1800" dirty="0"/>
              <a:t>(2) Increasing agency costs: debt covenants may be too restrictive to optimally grow the target.</a:t>
            </a:r>
          </a:p>
          <a:p>
            <a:pPr lvl="1"/>
            <a:r>
              <a:rPr lang="en-US" sz="1800" dirty="0"/>
              <a:t>(3) The loss of future financing flexibility if debt capacity has been used up.</a:t>
            </a:r>
          </a:p>
          <a:p>
            <a:endParaRPr lang="en-US" dirty="0"/>
          </a:p>
        </p:txBody>
      </p:sp>
    </p:spTree>
    <p:extLst>
      <p:ext uri="{BB962C8B-B14F-4D97-AF65-F5344CB8AC3E}">
        <p14:creationId xmlns:p14="http://schemas.microsoft.com/office/powerpoint/2010/main" val="903889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EFD5-097B-F841-B378-3BF444156F97}"/>
              </a:ext>
            </a:extLst>
          </p:cNvPr>
          <p:cNvSpPr>
            <a:spLocks noGrp="1"/>
          </p:cNvSpPr>
          <p:nvPr>
            <p:ph type="title"/>
          </p:nvPr>
        </p:nvSpPr>
        <p:spPr/>
        <p:txBody>
          <a:bodyPr>
            <a:normAutofit fontScale="90000"/>
          </a:bodyPr>
          <a:lstStyle/>
          <a:p>
            <a:r>
              <a:rPr lang="en-US" i="1" dirty="0"/>
              <a:t>“Why Private Equity Isn’t Cheering the Tax Overhaul” NYT</a:t>
            </a:r>
            <a:r>
              <a:rPr lang="en-US" dirty="0"/>
              <a:t>, 01/19/2018</a:t>
            </a:r>
            <a:br>
              <a:rPr lang="en-US" b="1" i="1" dirty="0"/>
            </a:br>
            <a:endParaRPr lang="en-US" dirty="0"/>
          </a:p>
        </p:txBody>
      </p:sp>
      <p:sp>
        <p:nvSpPr>
          <p:cNvPr id="3" name="Content Placeholder 2">
            <a:extLst>
              <a:ext uri="{FF2B5EF4-FFF2-40B4-BE49-F238E27FC236}">
                <a16:creationId xmlns:a16="http://schemas.microsoft.com/office/drawing/2014/main" id="{84205EBC-5D72-F34B-A1BF-6AB96E312309}"/>
              </a:ext>
            </a:extLst>
          </p:cNvPr>
          <p:cNvSpPr>
            <a:spLocks noGrp="1"/>
          </p:cNvSpPr>
          <p:nvPr>
            <p:ph idx="1"/>
          </p:nvPr>
        </p:nvSpPr>
        <p:spPr>
          <a:xfrm>
            <a:off x="2589212" y="1905000"/>
            <a:ext cx="8915400" cy="4495800"/>
          </a:xfrm>
        </p:spPr>
        <p:txBody>
          <a:bodyPr>
            <a:noAutofit/>
          </a:bodyPr>
          <a:lstStyle/>
          <a:p>
            <a:r>
              <a:rPr lang="en-US" sz="1900" dirty="0"/>
              <a:t>“Private equity has thrived for 30 years largely because the tax code allowed interest expense on debt to be deducted from pretax income.” </a:t>
            </a:r>
          </a:p>
          <a:p>
            <a:r>
              <a:rPr lang="en-US" sz="1900" dirty="0"/>
              <a:t>“The tax code favored the use of debt, and lots of it, over equity by making the interest paid on the debt tax deductible.”</a:t>
            </a:r>
          </a:p>
          <a:p>
            <a:r>
              <a:rPr lang="en-US" sz="1900" dirty="0"/>
              <a:t>“The new law changes that calculus. Whereas there used to be no limit on the amount of interest that could be deducted, from now on, a company can </a:t>
            </a:r>
            <a:r>
              <a:rPr lang="en-US" sz="1900" dirty="0">
                <a:solidFill>
                  <a:srgbClr val="FF0000"/>
                </a:solidFill>
              </a:rPr>
              <a:t>only deduct interest expense </a:t>
            </a:r>
            <a:r>
              <a:rPr lang="en-US" sz="1900" dirty="0"/>
              <a:t>equal to </a:t>
            </a:r>
            <a:r>
              <a:rPr lang="en-US" sz="1900" dirty="0">
                <a:solidFill>
                  <a:srgbClr val="FF0000"/>
                </a:solidFill>
              </a:rPr>
              <a:t>30% of </a:t>
            </a:r>
            <a:r>
              <a:rPr lang="en-US" sz="1900" dirty="0"/>
              <a:t>its </a:t>
            </a:r>
            <a:r>
              <a:rPr lang="en-US" sz="1900" dirty="0">
                <a:solidFill>
                  <a:srgbClr val="FF0000"/>
                </a:solidFill>
              </a:rPr>
              <a:t>EBITDA</a:t>
            </a:r>
            <a:r>
              <a:rPr lang="en-US" sz="1900" dirty="0"/>
              <a:t>. (In 2022, the limit on tax deductibility of interest tightens further to 30% of EBIT.)” </a:t>
            </a:r>
          </a:p>
          <a:p>
            <a:r>
              <a:rPr lang="en-US" sz="1900" dirty="0"/>
              <a:t>“What’s more, with the corporate tax rate lowered to </a:t>
            </a:r>
            <a:r>
              <a:rPr lang="en-US" sz="1900" dirty="0">
                <a:solidFill>
                  <a:srgbClr val="FF0000"/>
                </a:solidFill>
              </a:rPr>
              <a:t>21 percent </a:t>
            </a:r>
            <a:r>
              <a:rPr lang="en-US" sz="1900" dirty="0"/>
              <a:t>from 35 percent, the present value of the tax savings provided by the interest deduction will be less, too.”</a:t>
            </a:r>
          </a:p>
          <a:p>
            <a:r>
              <a:rPr lang="en-US" sz="1900" dirty="0"/>
              <a:t>“For leveraged buyouts, it’s almost inevitable that prices paid to sellers will come down.” </a:t>
            </a:r>
          </a:p>
        </p:txBody>
      </p:sp>
    </p:spTree>
    <p:extLst>
      <p:ext uri="{BB962C8B-B14F-4D97-AF65-F5344CB8AC3E}">
        <p14:creationId xmlns:p14="http://schemas.microsoft.com/office/powerpoint/2010/main" val="104965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 fund, II</a:t>
            </a:r>
          </a:p>
        </p:txBody>
      </p:sp>
      <p:sp>
        <p:nvSpPr>
          <p:cNvPr id="3" name="Content Placeholder 2"/>
          <p:cNvSpPr>
            <a:spLocks noGrp="1"/>
          </p:cNvSpPr>
          <p:nvPr>
            <p:ph idx="1"/>
          </p:nvPr>
        </p:nvSpPr>
        <p:spPr>
          <a:xfrm>
            <a:off x="2589212" y="2133599"/>
            <a:ext cx="8915400" cy="4417807"/>
          </a:xfrm>
        </p:spPr>
        <p:txBody>
          <a:bodyPr>
            <a:normAutofit fontScale="92500" lnSpcReduction="20000"/>
          </a:bodyPr>
          <a:lstStyle/>
          <a:p>
            <a:pPr marL="342900" lvl="1" indent="-342900"/>
            <a:r>
              <a:rPr lang="en-US" sz="2000" dirty="0"/>
              <a:t>A PE fund is typically structured as a limited partnership with a finite lifetime (usually </a:t>
            </a:r>
            <a:r>
              <a:rPr lang="en-US" sz="2000" dirty="0">
                <a:solidFill>
                  <a:srgbClr val="0070C0"/>
                </a:solidFill>
              </a:rPr>
              <a:t>10 years</a:t>
            </a:r>
            <a:r>
              <a:rPr lang="en-US" sz="2000" dirty="0"/>
              <a:t>) and sponsored by its parent PE firm (also called financial sponsor; e.g., Blackstone, KKR, Apollo).  </a:t>
            </a:r>
          </a:p>
          <a:p>
            <a:pPr marL="342900" lvl="1" indent="-342900"/>
            <a:r>
              <a:rPr lang="en-US" sz="2000" dirty="0"/>
              <a:t>Given the long life of the fund and portfolio companies being private, PE investments are highly illiquid: illiquidity risk.</a:t>
            </a:r>
          </a:p>
          <a:p>
            <a:pPr marL="342900" lvl="1" indent="-342900"/>
            <a:r>
              <a:rPr lang="en-US" sz="2000" dirty="0"/>
              <a:t>The PE firm’s partners typically act as the general partners (GPs) of the funds.  </a:t>
            </a:r>
          </a:p>
          <a:p>
            <a:pPr marL="342900" lvl="1" indent="-342900"/>
            <a:r>
              <a:rPr lang="en-US" sz="2000" dirty="0"/>
              <a:t>Fund investors are the limited partners (LPs) of the limited partnership.  They are passive investors.  They are institutional investors and individual “qualified” investors; e.g., Harvard endowment, </a:t>
            </a:r>
            <a:r>
              <a:rPr lang="en-US" sz="2000" dirty="0" err="1"/>
              <a:t>Calpers</a:t>
            </a:r>
            <a:r>
              <a:rPr lang="en-US" sz="2000" dirty="0"/>
              <a:t>, etc.</a:t>
            </a:r>
          </a:p>
          <a:p>
            <a:pPr marL="342900" lvl="1" indent="-342900"/>
            <a:r>
              <a:rPr lang="en-US" sz="2000" dirty="0"/>
              <a:t>The fund is invested in a portfolios of targets.  Usually the investment size of each target would not exceed 20-25% of the entire fund; so the fund can somewhat diversify away idiosyncratic risk.</a:t>
            </a:r>
          </a:p>
          <a:p>
            <a:pPr marL="342900" lvl="1" indent="-342900"/>
            <a:r>
              <a:rPr lang="en-US" sz="2000" dirty="0"/>
              <a:t>A fund usually has </a:t>
            </a:r>
            <a:r>
              <a:rPr lang="en-US" sz="2000" dirty="0">
                <a:solidFill>
                  <a:srgbClr val="0070C0"/>
                </a:solidFill>
              </a:rPr>
              <a:t>8-10 portfolio companies </a:t>
            </a:r>
            <a:r>
              <a:rPr lang="en-US" sz="2000" dirty="0"/>
              <a:t>(the number can be higher for those funds specializing in smaller targets).</a:t>
            </a:r>
          </a:p>
          <a:p>
            <a:endParaRPr lang="en-US" dirty="0"/>
          </a:p>
        </p:txBody>
      </p:sp>
    </p:spTree>
    <p:extLst>
      <p:ext uri="{BB962C8B-B14F-4D97-AF65-F5344CB8AC3E}">
        <p14:creationId xmlns:p14="http://schemas.microsoft.com/office/powerpoint/2010/main" val="1277115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9143668" cy="1280890"/>
          </a:xfrm>
        </p:spPr>
        <p:txBody>
          <a:bodyPr/>
          <a:lstStyle/>
          <a:p>
            <a:r>
              <a:rPr lang="en-US" dirty="0"/>
              <a:t>What are those leverage-fertile targets?</a:t>
            </a:r>
          </a:p>
        </p:txBody>
      </p:sp>
      <p:sp>
        <p:nvSpPr>
          <p:cNvPr id="3" name="Content Placeholder 2"/>
          <p:cNvSpPr>
            <a:spLocks noGrp="1"/>
          </p:cNvSpPr>
          <p:nvPr>
            <p:ph idx="1"/>
          </p:nvPr>
        </p:nvSpPr>
        <p:spPr>
          <a:xfrm>
            <a:off x="2589212" y="1785769"/>
            <a:ext cx="8915400" cy="4908945"/>
          </a:xfrm>
        </p:spPr>
        <p:txBody>
          <a:bodyPr>
            <a:normAutofit fontScale="92500" lnSpcReduction="10000"/>
          </a:bodyPr>
          <a:lstStyle/>
          <a:p>
            <a:r>
              <a:rPr lang="en-US" dirty="0"/>
              <a:t>Those currently plagued by agency issues: too much free cash flows, not enough monitoring, too entrenched (too comfortable with status quo).</a:t>
            </a:r>
          </a:p>
          <a:p>
            <a:pPr lvl="1"/>
            <a:r>
              <a:rPr lang="en-US" sz="1800" dirty="0"/>
              <a:t>Does this sound like the same motivation for leveraged recap?</a:t>
            </a:r>
          </a:p>
          <a:p>
            <a:r>
              <a:rPr lang="en-US" dirty="0"/>
              <a:t>The classical view is that firm value can be maximized when the WACC is minimized (with the assumption of fixed free cash flows).  Thus, a PE fund can add value by acquiring a target whose current debt level is too low and not minimizing WACC.</a:t>
            </a:r>
          </a:p>
          <a:p>
            <a:r>
              <a:rPr lang="en-US" dirty="0"/>
              <a:t>What kinds of targets would usually reach their minimized WACC when they increase their debt to a high level (i.e., LBO level)?</a:t>
            </a:r>
          </a:p>
          <a:p>
            <a:pPr lvl="1"/>
            <a:r>
              <a:rPr lang="en-US" sz="1800" dirty="0"/>
              <a:t>Those with rich and stable free cash flows as a percentage of EV (thus tend to have limited potential for internal growth).</a:t>
            </a:r>
          </a:p>
          <a:p>
            <a:pPr lvl="1"/>
            <a:r>
              <a:rPr lang="en-US" sz="1800" dirty="0"/>
              <a:t>Mature or declining companies that have large, reliable cash flows and have little reinvestment needs so that their cash flows can be used to pay interest expenses and to remain at a decent bond rating (and thus cost of debt).</a:t>
            </a:r>
          </a:p>
          <a:p>
            <a:pPr lvl="1"/>
            <a:r>
              <a:rPr lang="en-US" sz="1800" dirty="0"/>
              <a:t>Those with high tax rate (maybe with little tax credits).</a:t>
            </a:r>
          </a:p>
          <a:p>
            <a:endParaRPr lang="en-US" dirty="0"/>
          </a:p>
        </p:txBody>
      </p:sp>
    </p:spTree>
    <p:extLst>
      <p:ext uri="{BB962C8B-B14F-4D97-AF65-F5344CB8AC3E}">
        <p14:creationId xmlns:p14="http://schemas.microsoft.com/office/powerpoint/2010/main" val="588324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a good PE target?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3715239"/>
              </p:ext>
            </p:extLst>
          </p:nvPr>
        </p:nvGraphicFramePr>
        <p:xfrm>
          <a:off x="2394857" y="2133600"/>
          <a:ext cx="9612085" cy="4079240"/>
        </p:xfrm>
        <a:graphic>
          <a:graphicData uri="http://schemas.openxmlformats.org/drawingml/2006/table">
            <a:tbl>
              <a:tblPr firstRow="1" bandRow="1">
                <a:tableStyleId>{5C22544A-7EE6-4342-B048-85BDC9FD1C3A}</a:tableStyleId>
              </a:tblPr>
              <a:tblGrid>
                <a:gridCol w="1922417">
                  <a:extLst>
                    <a:ext uri="{9D8B030D-6E8A-4147-A177-3AD203B41FA5}">
                      <a16:colId xmlns:a16="http://schemas.microsoft.com/office/drawing/2014/main" val="20000"/>
                    </a:ext>
                  </a:extLst>
                </a:gridCol>
                <a:gridCol w="1789612">
                  <a:extLst>
                    <a:ext uri="{9D8B030D-6E8A-4147-A177-3AD203B41FA5}">
                      <a16:colId xmlns:a16="http://schemas.microsoft.com/office/drawing/2014/main" val="20001"/>
                    </a:ext>
                  </a:extLst>
                </a:gridCol>
                <a:gridCol w="2055222">
                  <a:extLst>
                    <a:ext uri="{9D8B030D-6E8A-4147-A177-3AD203B41FA5}">
                      <a16:colId xmlns:a16="http://schemas.microsoft.com/office/drawing/2014/main" val="20002"/>
                    </a:ext>
                  </a:extLst>
                </a:gridCol>
                <a:gridCol w="1922417">
                  <a:extLst>
                    <a:ext uri="{9D8B030D-6E8A-4147-A177-3AD203B41FA5}">
                      <a16:colId xmlns:a16="http://schemas.microsoft.com/office/drawing/2014/main" val="20003"/>
                    </a:ext>
                  </a:extLst>
                </a:gridCol>
                <a:gridCol w="1922417">
                  <a:extLst>
                    <a:ext uri="{9D8B030D-6E8A-4147-A177-3AD203B41FA5}">
                      <a16:colId xmlns:a16="http://schemas.microsoft.com/office/drawing/2014/main" val="20004"/>
                    </a:ext>
                  </a:extLst>
                </a:gridCol>
              </a:tblGrid>
              <a:tr h="370840">
                <a:tc>
                  <a:txBody>
                    <a:bodyPr/>
                    <a:lstStyle/>
                    <a:p>
                      <a:pPr algn="ctr"/>
                      <a:r>
                        <a:rPr lang="en-US" dirty="0"/>
                        <a:t>D/(D+E) (%)</a:t>
                      </a:r>
                    </a:p>
                  </a:txBody>
                  <a:tcPr/>
                </a:tc>
                <a:tc>
                  <a:txBody>
                    <a:bodyPr/>
                    <a:lstStyle/>
                    <a:p>
                      <a:pPr algn="ctr"/>
                      <a:r>
                        <a:rPr lang="en-US" dirty="0"/>
                        <a:t>Bond Rating</a:t>
                      </a:r>
                    </a:p>
                  </a:txBody>
                  <a:tcPr/>
                </a:tc>
                <a:tc>
                  <a:txBody>
                    <a:bodyPr/>
                    <a:lstStyle/>
                    <a:p>
                      <a:pPr algn="ctr"/>
                      <a:r>
                        <a:rPr lang="en-US" dirty="0"/>
                        <a:t>Cost of Debt (%)</a:t>
                      </a:r>
                    </a:p>
                  </a:txBody>
                  <a:tcPr/>
                </a:tc>
                <a:tc>
                  <a:txBody>
                    <a:bodyPr/>
                    <a:lstStyle/>
                    <a:p>
                      <a:pPr algn="ctr"/>
                      <a:r>
                        <a:rPr lang="en-US" dirty="0"/>
                        <a:t>Tax Rate (%)</a:t>
                      </a:r>
                    </a:p>
                  </a:txBody>
                  <a:tcPr/>
                </a:tc>
                <a:tc>
                  <a:txBody>
                    <a:bodyPr/>
                    <a:lstStyle/>
                    <a:p>
                      <a:pPr algn="ctr"/>
                      <a:r>
                        <a:rPr lang="en-US" dirty="0"/>
                        <a:t>WACC (%)</a:t>
                      </a:r>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AAA</a:t>
                      </a:r>
                    </a:p>
                  </a:txBody>
                  <a:tcPr/>
                </a:tc>
                <a:tc>
                  <a:txBody>
                    <a:bodyPr/>
                    <a:lstStyle/>
                    <a:p>
                      <a:pPr algn="ctr"/>
                      <a:r>
                        <a:rPr lang="en-US" dirty="0"/>
                        <a:t>4.85</a:t>
                      </a:r>
                    </a:p>
                  </a:txBody>
                  <a:tcPr/>
                </a:tc>
                <a:tc>
                  <a:txBody>
                    <a:bodyPr/>
                    <a:lstStyle/>
                    <a:p>
                      <a:pPr algn="ctr"/>
                      <a:r>
                        <a:rPr lang="en-US" dirty="0"/>
                        <a:t>38</a:t>
                      </a:r>
                    </a:p>
                  </a:txBody>
                  <a:tcPr/>
                </a:tc>
                <a:tc>
                  <a:txBody>
                    <a:bodyPr/>
                    <a:lstStyle/>
                    <a:p>
                      <a:pPr algn="ctr"/>
                      <a:r>
                        <a:rPr lang="en-US" dirty="0"/>
                        <a:t>10.30</a:t>
                      </a:r>
                    </a:p>
                  </a:txBody>
                  <a:tcPr/>
                </a:tc>
                <a:extLst>
                  <a:ext uri="{0D108BD9-81ED-4DB2-BD59-A6C34878D82A}">
                    <a16:rowId xmlns:a16="http://schemas.microsoft.com/office/drawing/2014/main" val="10001"/>
                  </a:ext>
                </a:extLst>
              </a:tr>
              <a:tr h="370840">
                <a:tc>
                  <a:txBody>
                    <a:bodyPr/>
                    <a:lstStyle/>
                    <a:p>
                      <a:pPr algn="ctr"/>
                      <a:r>
                        <a:rPr lang="en-US" dirty="0"/>
                        <a:t>10</a:t>
                      </a:r>
                    </a:p>
                  </a:txBody>
                  <a:tcPr/>
                </a:tc>
                <a:tc>
                  <a:txBody>
                    <a:bodyPr/>
                    <a:lstStyle/>
                    <a:p>
                      <a:pPr algn="ctr"/>
                      <a:r>
                        <a:rPr lang="en-US" dirty="0"/>
                        <a:t>AAA</a:t>
                      </a:r>
                    </a:p>
                  </a:txBody>
                  <a:tcPr/>
                </a:tc>
                <a:tc>
                  <a:txBody>
                    <a:bodyPr/>
                    <a:lstStyle/>
                    <a:p>
                      <a:pPr algn="ctr"/>
                      <a:r>
                        <a:rPr lang="en-US" dirty="0"/>
                        <a:t>4.85</a:t>
                      </a:r>
                    </a:p>
                  </a:txBody>
                  <a:tcPr/>
                </a:tc>
                <a:tc>
                  <a:txBody>
                    <a:bodyPr/>
                    <a:lstStyle/>
                    <a:p>
                      <a:pPr algn="ctr"/>
                      <a:r>
                        <a:rPr lang="en-US" dirty="0"/>
                        <a:t>38</a:t>
                      </a:r>
                    </a:p>
                  </a:txBody>
                  <a:tcPr/>
                </a:tc>
                <a:tc>
                  <a:txBody>
                    <a:bodyPr/>
                    <a:lstStyle/>
                    <a:p>
                      <a:pPr algn="ctr"/>
                      <a:r>
                        <a:rPr lang="en-US" dirty="0"/>
                        <a:t>9.93</a:t>
                      </a:r>
                    </a:p>
                  </a:txBody>
                  <a:tcPr/>
                </a:tc>
                <a:extLst>
                  <a:ext uri="{0D108BD9-81ED-4DB2-BD59-A6C34878D82A}">
                    <a16:rowId xmlns:a16="http://schemas.microsoft.com/office/drawing/2014/main" val="10002"/>
                  </a:ext>
                </a:extLst>
              </a:tr>
              <a:tr h="370840">
                <a:tc>
                  <a:txBody>
                    <a:bodyPr/>
                    <a:lstStyle/>
                    <a:p>
                      <a:pPr algn="ctr"/>
                      <a:r>
                        <a:rPr lang="en-US" dirty="0"/>
                        <a:t>20</a:t>
                      </a:r>
                    </a:p>
                  </a:txBody>
                  <a:tcPr/>
                </a:tc>
                <a:tc>
                  <a:txBody>
                    <a:bodyPr/>
                    <a:lstStyle/>
                    <a:p>
                      <a:pPr algn="ctr"/>
                      <a:r>
                        <a:rPr lang="en-US" dirty="0"/>
                        <a:t>A</a:t>
                      </a:r>
                    </a:p>
                  </a:txBody>
                  <a:tcPr/>
                </a:tc>
                <a:tc>
                  <a:txBody>
                    <a:bodyPr/>
                    <a:lstStyle/>
                    <a:p>
                      <a:pPr algn="ctr"/>
                      <a:r>
                        <a:rPr lang="en-US" dirty="0"/>
                        <a:t>5.37</a:t>
                      </a:r>
                    </a:p>
                  </a:txBody>
                  <a:tcPr/>
                </a:tc>
                <a:tc>
                  <a:txBody>
                    <a:bodyPr/>
                    <a:lstStyle/>
                    <a:p>
                      <a:pPr algn="ctr"/>
                      <a:r>
                        <a:rPr lang="en-US" dirty="0"/>
                        <a:t>38</a:t>
                      </a:r>
                    </a:p>
                  </a:txBody>
                  <a:tcPr/>
                </a:tc>
                <a:tc>
                  <a:txBody>
                    <a:bodyPr/>
                    <a:lstStyle/>
                    <a:p>
                      <a:pPr algn="ctr"/>
                      <a:r>
                        <a:rPr lang="en-US" dirty="0"/>
                        <a:t>9.62</a:t>
                      </a:r>
                    </a:p>
                  </a:txBody>
                  <a:tcPr/>
                </a:tc>
                <a:extLst>
                  <a:ext uri="{0D108BD9-81ED-4DB2-BD59-A6C34878D82A}">
                    <a16:rowId xmlns:a16="http://schemas.microsoft.com/office/drawing/2014/main" val="10003"/>
                  </a:ext>
                </a:extLst>
              </a:tr>
              <a:tr h="370840">
                <a:tc>
                  <a:txBody>
                    <a:bodyPr/>
                    <a:lstStyle/>
                    <a:p>
                      <a:pPr algn="ctr"/>
                      <a:r>
                        <a:rPr lang="en-US" dirty="0"/>
                        <a:t>30</a:t>
                      </a:r>
                    </a:p>
                  </a:txBody>
                  <a:tcPr/>
                </a:tc>
                <a:tc>
                  <a:txBody>
                    <a:bodyPr/>
                    <a:lstStyle/>
                    <a:p>
                      <a:pPr algn="ctr"/>
                      <a:r>
                        <a:rPr lang="en-US" dirty="0"/>
                        <a:t>BB</a:t>
                      </a:r>
                    </a:p>
                  </a:txBody>
                  <a:tcPr/>
                </a:tc>
                <a:tc>
                  <a:txBody>
                    <a:bodyPr/>
                    <a:lstStyle/>
                    <a:p>
                      <a:pPr algn="ctr"/>
                      <a:r>
                        <a:rPr lang="en-US" dirty="0"/>
                        <a:t>7.00</a:t>
                      </a:r>
                    </a:p>
                  </a:txBody>
                  <a:tcPr/>
                </a:tc>
                <a:tc>
                  <a:txBody>
                    <a:bodyPr/>
                    <a:lstStyle/>
                    <a:p>
                      <a:pPr algn="ctr"/>
                      <a:r>
                        <a:rPr lang="en-US" dirty="0"/>
                        <a:t>38</a:t>
                      </a:r>
                    </a:p>
                  </a:txBody>
                  <a:tcPr/>
                </a:tc>
                <a:tc>
                  <a:txBody>
                    <a:bodyPr/>
                    <a:lstStyle/>
                    <a:p>
                      <a:pPr algn="ctr"/>
                      <a:r>
                        <a:rPr lang="en-US" dirty="0"/>
                        <a:t>9.59</a:t>
                      </a:r>
                    </a:p>
                  </a:txBody>
                  <a:tcPr/>
                </a:tc>
                <a:extLst>
                  <a:ext uri="{0D108BD9-81ED-4DB2-BD59-A6C34878D82A}">
                    <a16:rowId xmlns:a16="http://schemas.microsoft.com/office/drawing/2014/main" val="10004"/>
                  </a:ext>
                </a:extLst>
              </a:tr>
              <a:tr h="370840">
                <a:tc>
                  <a:txBody>
                    <a:bodyPr/>
                    <a:lstStyle/>
                    <a:p>
                      <a:pPr algn="ctr"/>
                      <a:r>
                        <a:rPr lang="en-US" dirty="0"/>
                        <a:t>40</a:t>
                      </a:r>
                    </a:p>
                  </a:txBody>
                  <a:tcPr/>
                </a:tc>
                <a:tc>
                  <a:txBody>
                    <a:bodyPr/>
                    <a:lstStyle/>
                    <a:p>
                      <a:pPr algn="ctr"/>
                      <a:r>
                        <a:rPr lang="en-US" dirty="0"/>
                        <a:t>B-</a:t>
                      </a:r>
                    </a:p>
                  </a:txBody>
                  <a:tcPr/>
                </a:tc>
                <a:tc>
                  <a:txBody>
                    <a:bodyPr/>
                    <a:lstStyle/>
                    <a:p>
                      <a:pPr algn="ctr"/>
                      <a:r>
                        <a:rPr lang="en-US" dirty="0"/>
                        <a:t>10.50</a:t>
                      </a:r>
                    </a:p>
                  </a:txBody>
                  <a:tcPr/>
                </a:tc>
                <a:tc>
                  <a:txBody>
                    <a:bodyPr/>
                    <a:lstStyle/>
                    <a:p>
                      <a:pPr algn="ctr"/>
                      <a:r>
                        <a:rPr lang="en-US" dirty="0"/>
                        <a:t>38</a:t>
                      </a:r>
                    </a:p>
                  </a:txBody>
                  <a:tcPr/>
                </a:tc>
                <a:tc>
                  <a:txBody>
                    <a:bodyPr/>
                    <a:lstStyle/>
                    <a:p>
                      <a:pPr algn="ctr"/>
                      <a:r>
                        <a:rPr lang="en-US" dirty="0"/>
                        <a:t>10.22</a:t>
                      </a:r>
                    </a:p>
                  </a:txBody>
                  <a:tcPr/>
                </a:tc>
                <a:extLst>
                  <a:ext uri="{0D108BD9-81ED-4DB2-BD59-A6C34878D82A}">
                    <a16:rowId xmlns:a16="http://schemas.microsoft.com/office/drawing/2014/main" val="10005"/>
                  </a:ext>
                </a:extLst>
              </a:tr>
              <a:tr h="370840">
                <a:tc>
                  <a:txBody>
                    <a:bodyPr/>
                    <a:lstStyle/>
                    <a:p>
                      <a:pPr algn="ctr"/>
                      <a:r>
                        <a:rPr lang="en-US" dirty="0"/>
                        <a:t>50</a:t>
                      </a:r>
                    </a:p>
                  </a:txBody>
                  <a:tcPr/>
                </a:tc>
                <a:tc>
                  <a:txBody>
                    <a:bodyPr/>
                    <a:lstStyle/>
                    <a:p>
                      <a:pPr algn="ctr"/>
                      <a:r>
                        <a:rPr lang="en-US" dirty="0"/>
                        <a:t>CC</a:t>
                      </a:r>
                    </a:p>
                  </a:txBody>
                  <a:tcPr/>
                </a:tc>
                <a:tc>
                  <a:txBody>
                    <a:bodyPr/>
                    <a:lstStyle/>
                    <a:p>
                      <a:pPr algn="ctr"/>
                      <a:r>
                        <a:rPr lang="en-US" dirty="0"/>
                        <a:t>14.50</a:t>
                      </a:r>
                    </a:p>
                  </a:txBody>
                  <a:tcPr/>
                </a:tc>
                <a:tc>
                  <a:txBody>
                    <a:bodyPr/>
                    <a:lstStyle/>
                    <a:p>
                      <a:pPr algn="ctr"/>
                      <a:r>
                        <a:rPr lang="en-US" dirty="0"/>
                        <a:t>35</a:t>
                      </a:r>
                    </a:p>
                  </a:txBody>
                  <a:tcPr/>
                </a:tc>
                <a:tc>
                  <a:txBody>
                    <a:bodyPr/>
                    <a:lstStyle/>
                    <a:p>
                      <a:pPr algn="ctr"/>
                      <a:r>
                        <a:rPr lang="en-US" dirty="0"/>
                        <a:t>11.70</a:t>
                      </a:r>
                    </a:p>
                  </a:txBody>
                  <a:tcPr/>
                </a:tc>
                <a:extLst>
                  <a:ext uri="{0D108BD9-81ED-4DB2-BD59-A6C34878D82A}">
                    <a16:rowId xmlns:a16="http://schemas.microsoft.com/office/drawing/2014/main" val="10006"/>
                  </a:ext>
                </a:extLst>
              </a:tr>
              <a:tr h="370840">
                <a:tc>
                  <a:txBody>
                    <a:bodyPr/>
                    <a:lstStyle/>
                    <a:p>
                      <a:pPr algn="ctr"/>
                      <a:r>
                        <a:rPr lang="en-US" dirty="0"/>
                        <a:t>60</a:t>
                      </a:r>
                    </a:p>
                  </a:txBody>
                  <a:tcPr/>
                </a:tc>
                <a:tc>
                  <a:txBody>
                    <a:bodyPr/>
                    <a:lstStyle/>
                    <a:p>
                      <a:pPr algn="ctr"/>
                      <a:r>
                        <a:rPr lang="en-US" dirty="0"/>
                        <a:t>C</a:t>
                      </a:r>
                    </a:p>
                  </a:txBody>
                  <a:tcPr/>
                </a:tc>
                <a:tc>
                  <a:txBody>
                    <a:bodyPr/>
                    <a:lstStyle/>
                    <a:p>
                      <a:pPr algn="ctr"/>
                      <a:r>
                        <a:rPr lang="en-US" dirty="0"/>
                        <a:t>16.50</a:t>
                      </a:r>
                    </a:p>
                  </a:txBody>
                  <a:tcPr/>
                </a:tc>
                <a:tc>
                  <a:txBody>
                    <a:bodyPr/>
                    <a:lstStyle/>
                    <a:p>
                      <a:pPr algn="ctr"/>
                      <a:r>
                        <a:rPr lang="en-US" dirty="0"/>
                        <a:t>26</a:t>
                      </a:r>
                    </a:p>
                  </a:txBody>
                  <a:tcPr/>
                </a:tc>
                <a:tc>
                  <a:txBody>
                    <a:bodyPr/>
                    <a:lstStyle/>
                    <a:p>
                      <a:pPr algn="ctr"/>
                      <a:r>
                        <a:rPr lang="en-US" dirty="0"/>
                        <a:t>14.02</a:t>
                      </a:r>
                    </a:p>
                  </a:txBody>
                  <a:tcPr/>
                </a:tc>
                <a:extLst>
                  <a:ext uri="{0D108BD9-81ED-4DB2-BD59-A6C34878D82A}">
                    <a16:rowId xmlns:a16="http://schemas.microsoft.com/office/drawing/2014/main" val="10007"/>
                  </a:ext>
                </a:extLst>
              </a:tr>
              <a:tr h="370840">
                <a:tc>
                  <a:txBody>
                    <a:bodyPr/>
                    <a:lstStyle/>
                    <a:p>
                      <a:pPr algn="ctr"/>
                      <a:r>
                        <a:rPr lang="en-US" dirty="0"/>
                        <a:t>70</a:t>
                      </a:r>
                    </a:p>
                  </a:txBody>
                  <a:tcPr/>
                </a:tc>
                <a:tc>
                  <a:txBody>
                    <a:bodyPr/>
                    <a:lstStyle/>
                    <a:p>
                      <a:pPr algn="ctr"/>
                      <a:r>
                        <a:rPr lang="en-US" dirty="0"/>
                        <a:t>C</a:t>
                      </a:r>
                    </a:p>
                  </a:txBody>
                  <a:tcPr/>
                </a:tc>
                <a:tc>
                  <a:txBody>
                    <a:bodyPr/>
                    <a:lstStyle/>
                    <a:p>
                      <a:pPr algn="ctr"/>
                      <a:r>
                        <a:rPr lang="en-US" dirty="0"/>
                        <a:t>16.50</a:t>
                      </a:r>
                    </a:p>
                  </a:txBody>
                  <a:tcPr/>
                </a:tc>
                <a:tc>
                  <a:txBody>
                    <a:bodyPr/>
                    <a:lstStyle/>
                    <a:p>
                      <a:pPr algn="ctr"/>
                      <a:r>
                        <a:rPr lang="en-US" dirty="0"/>
                        <a:t>22</a:t>
                      </a:r>
                    </a:p>
                  </a:txBody>
                  <a:tcPr/>
                </a:tc>
                <a:tc>
                  <a:txBody>
                    <a:bodyPr/>
                    <a:lstStyle/>
                    <a:p>
                      <a:pPr algn="ctr"/>
                      <a:r>
                        <a:rPr lang="en-US" dirty="0"/>
                        <a:t>15.22</a:t>
                      </a:r>
                    </a:p>
                  </a:txBody>
                  <a:tcPr/>
                </a:tc>
                <a:extLst>
                  <a:ext uri="{0D108BD9-81ED-4DB2-BD59-A6C34878D82A}">
                    <a16:rowId xmlns:a16="http://schemas.microsoft.com/office/drawing/2014/main" val="10008"/>
                  </a:ext>
                </a:extLst>
              </a:tr>
              <a:tr h="370840">
                <a:tc>
                  <a:txBody>
                    <a:bodyPr/>
                    <a:lstStyle/>
                    <a:p>
                      <a:pPr algn="ctr"/>
                      <a:r>
                        <a:rPr lang="en-US" dirty="0"/>
                        <a:t>80</a:t>
                      </a:r>
                    </a:p>
                  </a:txBody>
                  <a:tcPr/>
                </a:tc>
                <a:tc>
                  <a:txBody>
                    <a:bodyPr/>
                    <a:lstStyle/>
                    <a:p>
                      <a:pPr algn="ctr"/>
                      <a:r>
                        <a:rPr lang="en-US" dirty="0"/>
                        <a:t>C</a:t>
                      </a:r>
                    </a:p>
                  </a:txBody>
                  <a:tcPr/>
                </a:tc>
                <a:tc>
                  <a:txBody>
                    <a:bodyPr/>
                    <a:lstStyle/>
                    <a:p>
                      <a:pPr algn="ctr"/>
                      <a:r>
                        <a:rPr lang="en-US" dirty="0"/>
                        <a:t>16.50</a:t>
                      </a:r>
                    </a:p>
                  </a:txBody>
                  <a:tcPr/>
                </a:tc>
                <a:tc>
                  <a:txBody>
                    <a:bodyPr/>
                    <a:lstStyle/>
                    <a:p>
                      <a:pPr algn="ctr"/>
                      <a:r>
                        <a:rPr lang="en-US" dirty="0"/>
                        <a:t>19</a:t>
                      </a:r>
                    </a:p>
                  </a:txBody>
                  <a:tcPr/>
                </a:tc>
                <a:tc>
                  <a:txBody>
                    <a:bodyPr/>
                    <a:lstStyle/>
                    <a:p>
                      <a:pPr algn="ctr"/>
                      <a:r>
                        <a:rPr lang="en-US" dirty="0"/>
                        <a:t>16.42</a:t>
                      </a:r>
                    </a:p>
                  </a:txBody>
                  <a:tcPr/>
                </a:tc>
                <a:extLst>
                  <a:ext uri="{0D108BD9-81ED-4DB2-BD59-A6C34878D82A}">
                    <a16:rowId xmlns:a16="http://schemas.microsoft.com/office/drawing/2014/main" val="10009"/>
                  </a:ext>
                </a:extLst>
              </a:tr>
              <a:tr h="370840">
                <a:tc>
                  <a:txBody>
                    <a:bodyPr/>
                    <a:lstStyle/>
                    <a:p>
                      <a:pPr algn="ctr"/>
                      <a:r>
                        <a:rPr lang="en-US" dirty="0"/>
                        <a:t>90</a:t>
                      </a:r>
                    </a:p>
                  </a:txBody>
                  <a:tcPr/>
                </a:tc>
                <a:tc>
                  <a:txBody>
                    <a:bodyPr/>
                    <a:lstStyle/>
                    <a:p>
                      <a:pPr algn="ctr"/>
                      <a:r>
                        <a:rPr lang="en-US" dirty="0"/>
                        <a:t>D</a:t>
                      </a:r>
                    </a:p>
                  </a:txBody>
                  <a:tcPr/>
                </a:tc>
                <a:tc>
                  <a:txBody>
                    <a:bodyPr/>
                    <a:lstStyle/>
                    <a:p>
                      <a:pPr algn="ctr"/>
                      <a:r>
                        <a:rPr lang="en-US" dirty="0"/>
                        <a:t>24.50</a:t>
                      </a:r>
                    </a:p>
                  </a:txBody>
                  <a:tcPr/>
                </a:tc>
                <a:tc>
                  <a:txBody>
                    <a:bodyPr/>
                    <a:lstStyle/>
                    <a:p>
                      <a:pPr algn="ctr"/>
                      <a:r>
                        <a:rPr lang="en-US" dirty="0"/>
                        <a:t>12</a:t>
                      </a:r>
                    </a:p>
                  </a:txBody>
                  <a:tcPr/>
                </a:tc>
                <a:tc>
                  <a:txBody>
                    <a:bodyPr/>
                    <a:lstStyle/>
                    <a:p>
                      <a:pPr algn="ctr"/>
                      <a:r>
                        <a:rPr lang="en-US" dirty="0"/>
                        <a:t>25.12</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06976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structure decision</a:t>
            </a:r>
          </a:p>
        </p:txBody>
      </p:sp>
      <p:sp>
        <p:nvSpPr>
          <p:cNvPr id="3" name="Content Placeholder 2"/>
          <p:cNvSpPr>
            <a:spLocks noGrp="1"/>
          </p:cNvSpPr>
          <p:nvPr>
            <p:ph idx="1"/>
          </p:nvPr>
        </p:nvSpPr>
        <p:spPr/>
        <p:txBody>
          <a:bodyPr>
            <a:normAutofit/>
          </a:bodyPr>
          <a:lstStyle/>
          <a:p>
            <a:r>
              <a:rPr lang="en-US" sz="2000" dirty="0"/>
              <a:t>Gompers et al.’s (2016, </a:t>
            </a:r>
            <a:r>
              <a:rPr lang="en-US" sz="2000" i="1" dirty="0"/>
              <a:t>JFE</a:t>
            </a:r>
            <a:r>
              <a:rPr lang="en-US" sz="2000" dirty="0"/>
              <a:t>) survey indicates that PE sponsors make leverage decisions on two grounds:</a:t>
            </a:r>
          </a:p>
          <a:p>
            <a:r>
              <a:rPr lang="en-US" sz="2000" dirty="0"/>
              <a:t>1. The tradeoff between tax shield benefits and distress costs.</a:t>
            </a:r>
          </a:p>
          <a:p>
            <a:r>
              <a:rPr lang="en-US" sz="2000" dirty="0"/>
              <a:t>2. Market timing: all things being equal, they will use more debt than the optimal level would suggest if the cost of debt is particularly cheap.</a:t>
            </a:r>
          </a:p>
        </p:txBody>
      </p:sp>
    </p:spTree>
    <p:extLst>
      <p:ext uri="{BB962C8B-B14F-4D97-AF65-F5344CB8AC3E}">
        <p14:creationId xmlns:p14="http://schemas.microsoft.com/office/powerpoint/2010/main" val="776007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Why does a PE fund use (high) leverage when buying a company?</a:t>
            </a:r>
          </a:p>
          <a:p>
            <a:r>
              <a:rPr lang="en-US" sz="2000" dirty="0"/>
              <a:t>A: The reasons: (1) leverage (i.e., financial risk) increases return, (2) leverage reduces the amount of equity needed for the deal (so that a PE fund of a given size can takes on more or larger deals), (3) leverage creates tax shield benefits, (4) leverage reduces the agency cost of free cash flows by forcing managers to be more disciplined.</a:t>
            </a:r>
          </a:p>
        </p:txBody>
      </p:sp>
    </p:spTree>
    <p:extLst>
      <p:ext uri="{BB962C8B-B14F-4D97-AF65-F5344CB8AC3E}">
        <p14:creationId xmlns:p14="http://schemas.microsoft.com/office/powerpoint/2010/main" val="1892164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value via control</a:t>
            </a:r>
          </a:p>
        </p:txBody>
      </p:sp>
      <p:sp>
        <p:nvSpPr>
          <p:cNvPr id="3" name="Content Placeholder 2"/>
          <p:cNvSpPr>
            <a:spLocks noGrp="1"/>
          </p:cNvSpPr>
          <p:nvPr>
            <p:ph idx="1"/>
          </p:nvPr>
        </p:nvSpPr>
        <p:spPr/>
        <p:txBody>
          <a:bodyPr>
            <a:normAutofit/>
          </a:bodyPr>
          <a:lstStyle/>
          <a:p>
            <a:r>
              <a:rPr lang="en-US" sz="2000" dirty="0"/>
              <a:t>The possible value added via control exists only when the current value of the target is lower than its optimal value under the most capable management and most productive governance structure.</a:t>
            </a:r>
          </a:p>
          <a:p>
            <a:r>
              <a:rPr lang="en-US" sz="2000" dirty="0"/>
              <a:t>If the target already operates at a very high level, the PE cannot add too much value via control.</a:t>
            </a:r>
          </a:p>
          <a:p>
            <a:r>
              <a:rPr lang="en-US" sz="2000" dirty="0"/>
              <a:t>All other things being equal, the potential to add value via control by a PE fund is greater when the current operation is subpar either due to incompetent/entrenched management, poor governance by incompetent board, or misalignment between the management’s interests and those of shareholders.</a:t>
            </a:r>
          </a:p>
        </p:txBody>
      </p:sp>
    </p:spTree>
    <p:extLst>
      <p:ext uri="{BB962C8B-B14F-4D97-AF65-F5344CB8AC3E}">
        <p14:creationId xmlns:p14="http://schemas.microsoft.com/office/powerpoint/2010/main" val="1596946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those control-fertile targets?</a:t>
            </a:r>
          </a:p>
        </p:txBody>
      </p:sp>
      <p:sp>
        <p:nvSpPr>
          <p:cNvPr id="3" name="Content Placeholder 2"/>
          <p:cNvSpPr>
            <a:spLocks noGrp="1"/>
          </p:cNvSpPr>
          <p:nvPr>
            <p:ph idx="1"/>
          </p:nvPr>
        </p:nvSpPr>
        <p:spPr>
          <a:xfrm>
            <a:off x="2589212" y="1621971"/>
            <a:ext cx="8915400" cy="4854133"/>
          </a:xfrm>
        </p:spPr>
        <p:txBody>
          <a:bodyPr>
            <a:noAutofit/>
          </a:bodyPr>
          <a:lstStyle/>
          <a:p>
            <a:r>
              <a:rPr lang="en-US" dirty="0"/>
              <a:t>Currently poorly managed.</a:t>
            </a:r>
          </a:p>
          <a:p>
            <a:pPr lvl="1"/>
            <a:r>
              <a:rPr lang="en-US" sz="1800" dirty="0"/>
              <a:t>Stock price is underperforming relative to peers if it is currently a publicly traded firm.</a:t>
            </a:r>
          </a:p>
          <a:p>
            <a:pPr lvl="1"/>
            <a:r>
              <a:rPr lang="en-US" sz="1800" dirty="0"/>
              <a:t>ROE is lower than cost of equity.</a:t>
            </a:r>
          </a:p>
          <a:p>
            <a:pPr lvl="1"/>
            <a:r>
              <a:rPr lang="en-US" sz="1800" dirty="0"/>
              <a:t>Return on capital (ROC) is lower than WACC.</a:t>
            </a:r>
          </a:p>
          <a:p>
            <a:pPr lvl="1"/>
            <a:r>
              <a:rPr lang="en-US" sz="1800" dirty="0"/>
              <a:t>Margins are low relative to peers.</a:t>
            </a:r>
          </a:p>
          <a:p>
            <a:r>
              <a:rPr lang="en-US" dirty="0"/>
              <a:t>The management is capable and should be retained, but it is constrained by an entrenched, risk-averse board.</a:t>
            </a:r>
          </a:p>
          <a:p>
            <a:r>
              <a:rPr lang="en-US" dirty="0"/>
              <a:t>Improvements (value addition) can be made with ease. </a:t>
            </a:r>
          </a:p>
          <a:p>
            <a:pPr lvl="1"/>
            <a:r>
              <a:rPr lang="en-US" sz="1800" dirty="0"/>
              <a:t>Replacing incompetent managers is challenging, but generally doable.</a:t>
            </a:r>
          </a:p>
          <a:p>
            <a:pPr lvl="1"/>
            <a:r>
              <a:rPr lang="en-US" sz="1800" dirty="0"/>
              <a:t>Using debt to reach its optimal level is generally not that hard.</a:t>
            </a:r>
          </a:p>
          <a:p>
            <a:pPr lvl="1"/>
            <a:r>
              <a:rPr lang="en-US" sz="1800" dirty="0"/>
              <a:t>Modernizing the entire production facility with large capital infusion (i.e., high capex requirements) is hard and often against the basic business model of LBOs.</a:t>
            </a:r>
          </a:p>
        </p:txBody>
      </p:sp>
    </p:spTree>
    <p:extLst>
      <p:ext uri="{BB962C8B-B14F-4D97-AF65-F5344CB8AC3E}">
        <p14:creationId xmlns:p14="http://schemas.microsoft.com/office/powerpoint/2010/main" val="1900098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What characteristics make a company a good target candidate of LBO?</a:t>
            </a:r>
          </a:p>
          <a:p>
            <a:r>
              <a:rPr lang="en-US" sz="2000" dirty="0"/>
              <a:t>A: (1) Steady cash flows (usually the most important one), (2) rather limited business risk so that cash flows are stable over time, (3) Little need for capex so that more cash flows can be used to serve high debt, (4) strong management (so no need to hire new management) with weak governance (so that there is room for the sponsor to add value), (5) opportunities for operations improvement (increasing revenue and/or reducing costs), and (6) synergy with the sponsor’s existing portfolio companies.</a:t>
            </a:r>
          </a:p>
        </p:txBody>
      </p:sp>
    </p:spTree>
    <p:extLst>
      <p:ext uri="{BB962C8B-B14F-4D97-AF65-F5344CB8AC3E}">
        <p14:creationId xmlns:p14="http://schemas.microsoft.com/office/powerpoint/2010/main" val="1592863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 agreement</a:t>
            </a:r>
          </a:p>
        </p:txBody>
      </p:sp>
      <p:sp>
        <p:nvSpPr>
          <p:cNvPr id="3" name="Content Placeholder 2"/>
          <p:cNvSpPr>
            <a:spLocks noGrp="1"/>
          </p:cNvSpPr>
          <p:nvPr>
            <p:ph idx="1"/>
          </p:nvPr>
        </p:nvSpPr>
        <p:spPr>
          <a:xfrm>
            <a:off x="2589212" y="2133599"/>
            <a:ext cx="8915400" cy="4234543"/>
          </a:xfrm>
        </p:spPr>
        <p:txBody>
          <a:bodyPr>
            <a:normAutofit/>
          </a:bodyPr>
          <a:lstStyle/>
          <a:p>
            <a:r>
              <a:rPr lang="en-US" sz="2000" dirty="0"/>
              <a:t>When a PE fund is raised, limited partners (investors) promise/commit to provide a given capital, either on a set schedule or at the discretion of the general partner.</a:t>
            </a:r>
          </a:p>
          <a:p>
            <a:r>
              <a:rPr lang="en-US" sz="2000" dirty="0"/>
              <a:t>Committed capital: the total amount of promised capital (for investment and fees).</a:t>
            </a:r>
          </a:p>
          <a:p>
            <a:r>
              <a:rPr lang="en-US" sz="2000" dirty="0"/>
              <a:t>Investment capital: the committed capital less the lifetime fees.</a:t>
            </a:r>
          </a:p>
          <a:p>
            <a:r>
              <a:rPr lang="en-US" sz="2000" dirty="0"/>
              <a:t>Lifetime fees: the sum of the annual management fees (usually </a:t>
            </a:r>
            <a:r>
              <a:rPr lang="en-US" sz="2000" dirty="0">
                <a:solidFill>
                  <a:srgbClr val="0070C0"/>
                </a:solidFill>
              </a:rPr>
              <a:t>2%</a:t>
            </a:r>
            <a:r>
              <a:rPr lang="en-US" sz="2000" dirty="0"/>
              <a:t> of committed capital) for the life of the fund.</a:t>
            </a:r>
          </a:p>
        </p:txBody>
      </p:sp>
    </p:spTree>
    <p:extLst>
      <p:ext uri="{BB962C8B-B14F-4D97-AF65-F5344CB8AC3E}">
        <p14:creationId xmlns:p14="http://schemas.microsoft.com/office/powerpoint/2010/main" val="391900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Drawdown</a:t>
            </a:r>
          </a:p>
        </p:txBody>
      </p:sp>
      <p:sp>
        <p:nvSpPr>
          <p:cNvPr id="3" name="Content Placeholder 2"/>
          <p:cNvSpPr>
            <a:spLocks noGrp="1"/>
          </p:cNvSpPr>
          <p:nvPr>
            <p:ph idx="1"/>
          </p:nvPr>
        </p:nvSpPr>
        <p:spPr/>
        <p:txBody>
          <a:bodyPr>
            <a:normAutofit/>
          </a:bodyPr>
          <a:lstStyle/>
          <a:p>
            <a:r>
              <a:rPr lang="en-US" sz="2000" dirty="0"/>
              <a:t>Committed capital is usually not invested immediately. It is "drawn down" and invested over time as investments are identified.</a:t>
            </a:r>
          </a:p>
          <a:p>
            <a:r>
              <a:rPr lang="en-US" sz="2000" dirty="0"/>
              <a:t>Drawdown is issued to LPs when the GP has identified a new investment.</a:t>
            </a:r>
          </a:p>
          <a:p>
            <a:r>
              <a:rPr lang="en-US" sz="2000" dirty="0"/>
              <a:t>A PE fund usually draw down over its first 5 years (the investment period or commitment period).</a:t>
            </a:r>
          </a:p>
          <a:p>
            <a:r>
              <a:rPr lang="en-US" sz="2000" dirty="0"/>
              <a:t>Drawdown/takedown/capital call: capital infusions.</a:t>
            </a:r>
          </a:p>
          <a:p>
            <a:r>
              <a:rPr lang="en-US" sz="2000" dirty="0"/>
              <a:t>Contributed capital: the portion of committed capital that has been transferred to the general partner.</a:t>
            </a:r>
          </a:p>
          <a:p>
            <a:endParaRPr lang="en-US" sz="2000" dirty="0"/>
          </a:p>
        </p:txBody>
      </p:sp>
    </p:spTree>
    <p:extLst>
      <p:ext uri="{BB962C8B-B14F-4D97-AF65-F5344CB8AC3E}">
        <p14:creationId xmlns:p14="http://schemas.microsoft.com/office/powerpoint/2010/main" val="1302499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fee example</a:t>
            </a:r>
          </a:p>
        </p:txBody>
      </p:sp>
      <p:sp>
        <p:nvSpPr>
          <p:cNvPr id="3" name="Content Placeholder 2"/>
          <p:cNvSpPr>
            <a:spLocks noGrp="1"/>
          </p:cNvSpPr>
          <p:nvPr>
            <p:ph idx="1"/>
          </p:nvPr>
        </p:nvSpPr>
        <p:spPr/>
        <p:txBody>
          <a:bodyPr>
            <a:normAutofit/>
          </a:bodyPr>
          <a:lstStyle/>
          <a:p>
            <a:r>
              <a:rPr lang="en-US" sz="2000" dirty="0"/>
              <a:t>Suppose that a PE fund has $100 million committed capital.  The annual management fee is 2% of committed capital.  The life of the fund is 10 years.</a:t>
            </a:r>
          </a:p>
          <a:p>
            <a:r>
              <a:rPr lang="en-US" sz="2000" dirty="0"/>
              <a:t>The life time fees are $20 million.</a:t>
            </a:r>
          </a:p>
          <a:p>
            <a:r>
              <a:rPr lang="en-US" sz="2000" dirty="0"/>
              <a:t>The investment capital is $80 million.</a:t>
            </a:r>
          </a:p>
          <a:p>
            <a:r>
              <a:rPr lang="en-US" sz="2000" dirty="0"/>
              <a:t>If the investment period is 5 years and investment is done with equal annual installments (i.e., equal annual drawdowns), then annual investment/drawdown is $16 million (= 80/5).</a:t>
            </a:r>
          </a:p>
        </p:txBody>
      </p:sp>
    </p:spTree>
    <p:extLst>
      <p:ext uri="{BB962C8B-B14F-4D97-AF65-F5344CB8AC3E}">
        <p14:creationId xmlns:p14="http://schemas.microsoft.com/office/powerpoint/2010/main" val="173867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 family, PE fund, and investors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31220627"/>
              </p:ext>
            </p:extLst>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364736" y="3511296"/>
            <a:ext cx="1097280" cy="646331"/>
          </a:xfrm>
          <a:prstGeom prst="rect">
            <a:avLst/>
          </a:prstGeom>
          <a:noFill/>
        </p:spPr>
        <p:txBody>
          <a:bodyPr wrap="square" rtlCol="0">
            <a:spAutoFit/>
          </a:bodyPr>
          <a:lstStyle/>
          <a:p>
            <a:r>
              <a:rPr lang="en-US" dirty="0"/>
              <a:t>General</a:t>
            </a:r>
          </a:p>
          <a:p>
            <a:r>
              <a:rPr lang="en-US" dirty="0"/>
              <a:t>Partner</a:t>
            </a:r>
          </a:p>
        </p:txBody>
      </p:sp>
      <p:sp>
        <p:nvSpPr>
          <p:cNvPr id="7" name="TextBox 6"/>
          <p:cNvSpPr txBox="1"/>
          <p:nvPr/>
        </p:nvSpPr>
        <p:spPr>
          <a:xfrm>
            <a:off x="8595360" y="1463040"/>
            <a:ext cx="1133856" cy="646331"/>
          </a:xfrm>
          <a:prstGeom prst="rect">
            <a:avLst/>
          </a:prstGeom>
          <a:noFill/>
        </p:spPr>
        <p:txBody>
          <a:bodyPr wrap="square" rtlCol="0">
            <a:spAutoFit/>
          </a:bodyPr>
          <a:lstStyle/>
          <a:p>
            <a:r>
              <a:rPr lang="en-US" dirty="0"/>
              <a:t>Limited</a:t>
            </a:r>
          </a:p>
          <a:p>
            <a:r>
              <a:rPr lang="en-US" dirty="0"/>
              <a:t>Partners</a:t>
            </a:r>
          </a:p>
        </p:txBody>
      </p:sp>
    </p:spTree>
    <p:extLst>
      <p:ext uri="{BB962C8B-B14F-4D97-AF65-F5344CB8AC3E}">
        <p14:creationId xmlns:p14="http://schemas.microsoft.com/office/powerpoint/2010/main" val="648009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Carry</a:t>
            </a:r>
          </a:p>
        </p:txBody>
      </p:sp>
      <p:sp>
        <p:nvSpPr>
          <p:cNvPr id="3" name="Content Placeholder 2"/>
          <p:cNvSpPr>
            <a:spLocks noGrp="1"/>
          </p:cNvSpPr>
          <p:nvPr>
            <p:ph idx="1"/>
          </p:nvPr>
        </p:nvSpPr>
        <p:spPr/>
        <p:txBody>
          <a:bodyPr>
            <a:normAutofit/>
          </a:bodyPr>
          <a:lstStyle/>
          <a:p>
            <a:r>
              <a:rPr lang="en-US" sz="2000" dirty="0"/>
              <a:t>In addition to annual management fees, the general partner is also compensated with ”carried interest” (or simply called carry).</a:t>
            </a:r>
          </a:p>
          <a:p>
            <a:r>
              <a:rPr lang="en-US" sz="2000" dirty="0"/>
              <a:t>Carry: the sharing of profits; usually </a:t>
            </a:r>
            <a:r>
              <a:rPr lang="en-US" sz="2000" dirty="0">
                <a:solidFill>
                  <a:srgbClr val="0070C0"/>
                </a:solidFill>
              </a:rPr>
              <a:t>20%</a:t>
            </a:r>
            <a:r>
              <a:rPr lang="en-US" sz="2000" dirty="0"/>
              <a:t>.</a:t>
            </a:r>
          </a:p>
          <a:p>
            <a:r>
              <a:rPr lang="en-US" sz="2000" dirty="0"/>
              <a:t>Example: suppose the committed capital is $100 million.  The total exit proceeds is $200 million.  Then the profit is $100 million.</a:t>
            </a:r>
          </a:p>
          <a:p>
            <a:r>
              <a:rPr lang="en-US" sz="2000" dirty="0"/>
              <a:t>A 20% carried interest would yield $20 million profit sharing to the general partner.</a:t>
            </a:r>
          </a:p>
        </p:txBody>
      </p:sp>
    </p:spTree>
    <p:extLst>
      <p:ext uri="{BB962C8B-B14F-4D97-AF65-F5344CB8AC3E}">
        <p14:creationId xmlns:p14="http://schemas.microsoft.com/office/powerpoint/2010/main" val="1754766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Hurdle return</a:t>
            </a:r>
          </a:p>
        </p:txBody>
      </p:sp>
      <p:sp>
        <p:nvSpPr>
          <p:cNvPr id="3" name="Content Placeholder 2"/>
          <p:cNvSpPr>
            <a:spLocks noGrp="1"/>
          </p:cNvSpPr>
          <p:nvPr>
            <p:ph idx="1"/>
          </p:nvPr>
        </p:nvSpPr>
        <p:spPr>
          <a:xfrm>
            <a:off x="2589212" y="1699709"/>
            <a:ext cx="8915400" cy="5034578"/>
          </a:xfrm>
        </p:spPr>
        <p:txBody>
          <a:bodyPr>
            <a:normAutofit fontScale="92500"/>
          </a:bodyPr>
          <a:lstStyle/>
          <a:p>
            <a:r>
              <a:rPr lang="en-US" dirty="0"/>
              <a:t>Hurdle return (priority return/preferred return): sometimes a given rate of return is promised to limited partners (investors) before the general partner can get the carried interest.</a:t>
            </a:r>
          </a:p>
          <a:p>
            <a:r>
              <a:rPr lang="en-US" dirty="0"/>
              <a:t>Catch up provision: provides the general partner with a greater share of the profit once the hurdle return has been delivered/paid and until the preset carry percentage has been reached.</a:t>
            </a:r>
          </a:p>
          <a:p>
            <a:r>
              <a:rPr lang="en-US" dirty="0"/>
              <a:t>Consider a $100 million committed fund, a 20% carry on committed capital, a 8% hurdle return, and a 100% catch-up.</a:t>
            </a:r>
          </a:p>
          <a:p>
            <a:r>
              <a:rPr lang="en-US" dirty="0"/>
              <a:t>Suppose that total exit proceeds are $200 million: $108 million in Year 8, $2 million in Year 9, and $90 million in Year 10.</a:t>
            </a:r>
          </a:p>
          <a:p>
            <a:r>
              <a:rPr lang="en-US" dirty="0"/>
              <a:t>All $108 (100 * (1 + 8%)) million would go to investors to satisfy the 8% hurdle rate.</a:t>
            </a:r>
          </a:p>
          <a:p>
            <a:r>
              <a:rPr lang="en-US" dirty="0"/>
              <a:t>The entire $2 million would go to the general partner because of 100% catch up.</a:t>
            </a:r>
          </a:p>
          <a:p>
            <a:r>
              <a:rPr lang="en-US" dirty="0"/>
              <a:t>For the $90 million, $18 million would go to the general partner to meet the 20% carry under the 100% catch up provision.  This leaves $72 million to limited partners.</a:t>
            </a:r>
          </a:p>
        </p:txBody>
      </p:sp>
    </p:spTree>
    <p:extLst>
      <p:ext uri="{BB962C8B-B14F-4D97-AF65-F5344CB8AC3E}">
        <p14:creationId xmlns:p14="http://schemas.microsoft.com/office/powerpoint/2010/main" val="1839195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 performance measure</a:t>
            </a:r>
          </a:p>
        </p:txBody>
      </p:sp>
      <p:sp>
        <p:nvSpPr>
          <p:cNvPr id="3" name="Content Placeholder 2"/>
          <p:cNvSpPr>
            <a:spLocks noGrp="1"/>
          </p:cNvSpPr>
          <p:nvPr>
            <p:ph idx="1"/>
          </p:nvPr>
        </p:nvSpPr>
        <p:spPr>
          <a:xfrm>
            <a:off x="2589212" y="1905001"/>
            <a:ext cx="8915400" cy="4345192"/>
          </a:xfrm>
        </p:spPr>
        <p:txBody>
          <a:bodyPr>
            <a:noAutofit/>
          </a:bodyPr>
          <a:lstStyle/>
          <a:p>
            <a:r>
              <a:rPr lang="en-US" sz="2000" dirty="0"/>
              <a:t>The standard performance measure for PE investors is </a:t>
            </a:r>
            <a:r>
              <a:rPr lang="en-US" sz="2000" dirty="0">
                <a:solidFill>
                  <a:srgbClr val="0070C0"/>
                </a:solidFill>
              </a:rPr>
              <a:t>(net) IRR</a:t>
            </a:r>
            <a:r>
              <a:rPr lang="en-US" sz="2000" dirty="0"/>
              <a:t>.</a:t>
            </a:r>
          </a:p>
          <a:p>
            <a:r>
              <a:rPr lang="en-US" sz="2000" dirty="0"/>
              <a:t>The problem with IRR is that it is a good measurement only when the fund reaches </a:t>
            </a:r>
            <a:r>
              <a:rPr lang="en-US" sz="2000" dirty="0">
                <a:solidFill>
                  <a:srgbClr val="0070C0"/>
                </a:solidFill>
              </a:rPr>
              <a:t>the end of life</a:t>
            </a:r>
            <a:r>
              <a:rPr lang="en-US" sz="2000" dirty="0"/>
              <a:t>.</a:t>
            </a:r>
          </a:p>
          <a:p>
            <a:r>
              <a:rPr lang="en-US" sz="2000" dirty="0"/>
              <a:t>J-curve (hockey stick): even when a fund is performing well, the IRRs for the first few years will be negative, and then increasing rapidly in later years.</a:t>
            </a:r>
          </a:p>
          <a:p>
            <a:r>
              <a:rPr lang="en-US" sz="2000" dirty="0"/>
              <a:t>An alternative measure for PE performance is the </a:t>
            </a:r>
            <a:r>
              <a:rPr lang="en-US" sz="2000" dirty="0">
                <a:solidFill>
                  <a:srgbClr val="0070C0"/>
                </a:solidFill>
              </a:rPr>
              <a:t>(gross) cash multiple</a:t>
            </a:r>
            <a:r>
              <a:rPr lang="en-US" sz="2000" dirty="0"/>
              <a:t>.</a:t>
            </a:r>
          </a:p>
          <a:p>
            <a:r>
              <a:rPr lang="en-US" sz="2000" i="1" dirty="0"/>
              <a:t>Cash multiple = (Cumulative Distribution to LPs + Portfolio Value after Distribution) / (Cumulative Investment + Cumulative Fee)</a:t>
            </a:r>
            <a:endParaRPr lang="en-US" sz="2000" dirty="0"/>
          </a:p>
          <a:p>
            <a:r>
              <a:rPr lang="en-US" sz="2000" dirty="0"/>
              <a:t>Consider the following example: a $100 million PE, 10-year life, management fee 2%, carry 20% payable only after all committed capital is paid back to limited partners.</a:t>
            </a:r>
          </a:p>
        </p:txBody>
      </p:sp>
    </p:spTree>
    <p:extLst>
      <p:ext uri="{BB962C8B-B14F-4D97-AF65-F5344CB8AC3E}">
        <p14:creationId xmlns:p14="http://schemas.microsoft.com/office/powerpoint/2010/main" val="1111295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4550720"/>
              </p:ext>
            </p:extLst>
          </p:nvPr>
        </p:nvGraphicFramePr>
        <p:xfrm>
          <a:off x="728665" y="928682"/>
          <a:ext cx="10775946" cy="5518506"/>
        </p:xfrm>
        <a:graphic>
          <a:graphicData uri="http://schemas.openxmlformats.org/drawingml/2006/table">
            <a:tbl>
              <a:tblPr>
                <a:tableStyleId>{5C22544A-7EE6-4342-B048-85BDC9FD1C3A}</a:tableStyleId>
              </a:tblPr>
              <a:tblGrid>
                <a:gridCol w="2229846">
                  <a:extLst>
                    <a:ext uri="{9D8B030D-6E8A-4147-A177-3AD203B41FA5}">
                      <a16:colId xmlns:a16="http://schemas.microsoft.com/office/drawing/2014/main" val="20000"/>
                    </a:ext>
                  </a:extLst>
                </a:gridCol>
                <a:gridCol w="854610">
                  <a:extLst>
                    <a:ext uri="{9D8B030D-6E8A-4147-A177-3AD203B41FA5}">
                      <a16:colId xmlns:a16="http://schemas.microsoft.com/office/drawing/2014/main" val="20001"/>
                    </a:ext>
                  </a:extLst>
                </a:gridCol>
                <a:gridCol w="854610">
                  <a:extLst>
                    <a:ext uri="{9D8B030D-6E8A-4147-A177-3AD203B41FA5}">
                      <a16:colId xmlns:a16="http://schemas.microsoft.com/office/drawing/2014/main" val="20002"/>
                    </a:ext>
                  </a:extLst>
                </a:gridCol>
                <a:gridCol w="854610">
                  <a:extLst>
                    <a:ext uri="{9D8B030D-6E8A-4147-A177-3AD203B41FA5}">
                      <a16:colId xmlns:a16="http://schemas.microsoft.com/office/drawing/2014/main" val="20003"/>
                    </a:ext>
                  </a:extLst>
                </a:gridCol>
                <a:gridCol w="854610">
                  <a:extLst>
                    <a:ext uri="{9D8B030D-6E8A-4147-A177-3AD203B41FA5}">
                      <a16:colId xmlns:a16="http://schemas.microsoft.com/office/drawing/2014/main" val="20004"/>
                    </a:ext>
                  </a:extLst>
                </a:gridCol>
                <a:gridCol w="854610">
                  <a:extLst>
                    <a:ext uri="{9D8B030D-6E8A-4147-A177-3AD203B41FA5}">
                      <a16:colId xmlns:a16="http://schemas.microsoft.com/office/drawing/2014/main" val="20005"/>
                    </a:ext>
                  </a:extLst>
                </a:gridCol>
                <a:gridCol w="854610">
                  <a:extLst>
                    <a:ext uri="{9D8B030D-6E8A-4147-A177-3AD203B41FA5}">
                      <a16:colId xmlns:a16="http://schemas.microsoft.com/office/drawing/2014/main" val="20006"/>
                    </a:ext>
                  </a:extLst>
                </a:gridCol>
                <a:gridCol w="854610">
                  <a:extLst>
                    <a:ext uri="{9D8B030D-6E8A-4147-A177-3AD203B41FA5}">
                      <a16:colId xmlns:a16="http://schemas.microsoft.com/office/drawing/2014/main" val="20007"/>
                    </a:ext>
                  </a:extLst>
                </a:gridCol>
                <a:gridCol w="854610">
                  <a:extLst>
                    <a:ext uri="{9D8B030D-6E8A-4147-A177-3AD203B41FA5}">
                      <a16:colId xmlns:a16="http://schemas.microsoft.com/office/drawing/2014/main" val="20008"/>
                    </a:ext>
                  </a:extLst>
                </a:gridCol>
                <a:gridCol w="854610">
                  <a:extLst>
                    <a:ext uri="{9D8B030D-6E8A-4147-A177-3AD203B41FA5}">
                      <a16:colId xmlns:a16="http://schemas.microsoft.com/office/drawing/2014/main" val="20009"/>
                    </a:ext>
                  </a:extLst>
                </a:gridCol>
                <a:gridCol w="854610">
                  <a:extLst>
                    <a:ext uri="{9D8B030D-6E8A-4147-A177-3AD203B41FA5}">
                      <a16:colId xmlns:a16="http://schemas.microsoft.com/office/drawing/2014/main" val="20010"/>
                    </a:ext>
                  </a:extLst>
                </a:gridCol>
              </a:tblGrid>
              <a:tr h="367665">
                <a:tc>
                  <a:txBody>
                    <a:bodyPr/>
                    <a:lstStyle/>
                    <a:p>
                      <a:pPr algn="l" fontAlgn="b"/>
                      <a:r>
                        <a:rPr lang="en-US" sz="1200" u="none" strike="noStrike">
                          <a:effectLst/>
                        </a:rPr>
                        <a:t>Committed Capital</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100</a:t>
                      </a:r>
                      <a:endParaRPr lang="is-I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0"/>
                  </a:ext>
                </a:extLst>
              </a:tr>
              <a:tr h="367665">
                <a:tc>
                  <a:txBody>
                    <a:bodyPr/>
                    <a:lstStyle/>
                    <a:p>
                      <a:pPr algn="l" fontAlgn="b"/>
                      <a:r>
                        <a:rPr lang="en-US" sz="1200" u="none" strike="noStrike">
                          <a:effectLst/>
                        </a:rPr>
                        <a:t>Year</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3</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4</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5</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7</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9</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10</a:t>
                      </a:r>
                      <a:endParaRPr lang="en-U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1"/>
                  </a:ext>
                </a:extLst>
              </a:tr>
              <a:tr h="367665">
                <a:tc>
                  <a:txBody>
                    <a:bodyPr/>
                    <a:lstStyle/>
                    <a:p>
                      <a:pPr algn="l" fontAlgn="b"/>
                      <a:r>
                        <a:rPr lang="en-US" sz="1200" u="none" strike="noStrike">
                          <a:effectLst/>
                        </a:rPr>
                        <a:t>Investment</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2"/>
                  </a:ext>
                </a:extLst>
              </a:tr>
              <a:tr h="367665">
                <a:tc>
                  <a:txBody>
                    <a:bodyPr/>
                    <a:lstStyle/>
                    <a:p>
                      <a:pPr algn="l" fontAlgn="b"/>
                      <a:r>
                        <a:rPr lang="en-US" sz="1200" u="none" strike="noStrike">
                          <a:effectLst/>
                        </a:rPr>
                        <a:t>Cumulative Investment</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32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48</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64</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3"/>
                  </a:ext>
                </a:extLst>
              </a:tr>
              <a:tr h="367665">
                <a:tc>
                  <a:txBody>
                    <a:bodyPr/>
                    <a:lstStyle/>
                    <a:p>
                      <a:pPr algn="l" fontAlgn="b"/>
                      <a:r>
                        <a:rPr lang="en-US" sz="1200" u="none" strike="noStrike">
                          <a:effectLst/>
                        </a:rPr>
                        <a:t>Portfolio Value</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40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150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170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fi-FI" sz="1200" u="none" strike="noStrike">
                          <a:effectLst/>
                        </a:rPr>
                        <a:t>180</a:t>
                      </a:r>
                      <a:endParaRPr lang="fi-FI"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190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100</a:t>
                      </a:r>
                      <a:endParaRPr lang="is-I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4"/>
                  </a:ext>
                </a:extLst>
              </a:tr>
              <a:tr h="367665">
                <a:tc>
                  <a:txBody>
                    <a:bodyPr/>
                    <a:lstStyle/>
                    <a:p>
                      <a:pPr algn="l" fontAlgn="b"/>
                      <a:r>
                        <a:rPr lang="en-US" sz="1200" u="none" strike="noStrike">
                          <a:effectLst/>
                        </a:rPr>
                        <a:t>Total Distribution</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100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100</a:t>
                      </a:r>
                      <a:endParaRPr lang="is-I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5"/>
                  </a:ext>
                </a:extLst>
              </a:tr>
              <a:tr h="367665">
                <a:tc>
                  <a:txBody>
                    <a:bodyPr/>
                    <a:lstStyle/>
                    <a:p>
                      <a:pPr algn="l" fontAlgn="b"/>
                      <a:r>
                        <a:rPr lang="mr-IN" sz="1200" u="none" strike="noStrike">
                          <a:effectLst/>
                        </a:rPr>
                        <a:t>Carry (20%)</a:t>
                      </a:r>
                      <a:endParaRPr lang="mr-IN"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l" fontAlgn="b"/>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6"/>
                  </a:ext>
                </a:extLst>
              </a:tr>
              <a:tr h="367665">
                <a:tc>
                  <a:txBody>
                    <a:bodyPr/>
                    <a:lstStyle/>
                    <a:p>
                      <a:pPr algn="l" fontAlgn="b"/>
                      <a:r>
                        <a:rPr lang="en-US" sz="1200" u="none" strike="noStrike">
                          <a:effectLst/>
                        </a:rPr>
                        <a:t>Distribution to LPs</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7"/>
                  </a:ext>
                </a:extLst>
              </a:tr>
              <a:tr h="367665">
                <a:tc>
                  <a:txBody>
                    <a:bodyPr/>
                    <a:lstStyle/>
                    <a:p>
                      <a:pPr algn="l" fontAlgn="b"/>
                      <a:r>
                        <a:rPr lang="en-US" sz="1200" u="none" strike="noStrike">
                          <a:effectLst/>
                        </a:rPr>
                        <a:t>Cumulative Distribution to LPs</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40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60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100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fi-FI" sz="1200" u="none" strike="noStrike">
                          <a:effectLst/>
                        </a:rPr>
                        <a:t>180</a:t>
                      </a:r>
                      <a:endParaRPr lang="fi-FI"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260</a:t>
                      </a:r>
                      <a:endParaRPr lang="is-I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8"/>
                  </a:ext>
                </a:extLst>
              </a:tr>
              <a:tr h="367665">
                <a:tc>
                  <a:txBody>
                    <a:bodyPr/>
                    <a:lstStyle/>
                    <a:p>
                      <a:pPr algn="l" fontAlgn="b"/>
                      <a:r>
                        <a:rPr lang="en-US" sz="1200" u="none" strike="noStrike">
                          <a:effectLst/>
                        </a:rPr>
                        <a:t>Portfolio Value after Distribution</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40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100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130</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140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150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90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0</a:t>
                      </a:r>
                      <a:endParaRPr lang="en-U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09"/>
                  </a:ext>
                </a:extLst>
              </a:tr>
              <a:tr h="367665">
                <a:tc>
                  <a:txBody>
                    <a:bodyPr/>
                    <a:lstStyle/>
                    <a:p>
                      <a:pPr algn="l" fontAlgn="b"/>
                      <a:r>
                        <a:rPr lang="en-US" sz="1200" u="none" strike="noStrike">
                          <a:effectLst/>
                        </a:rPr>
                        <a:t>Management Fee (2%)</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10"/>
                  </a:ext>
                </a:extLst>
              </a:tr>
              <a:tr h="367665">
                <a:tc>
                  <a:txBody>
                    <a:bodyPr/>
                    <a:lstStyle/>
                    <a:p>
                      <a:pPr algn="l" fontAlgn="b"/>
                      <a:r>
                        <a:rPr lang="en-US" sz="1200" u="none" strike="noStrike">
                          <a:effectLst/>
                        </a:rPr>
                        <a:t>Cumulative Fee</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4</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8</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10</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12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14</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en-US" sz="1200" u="none" strike="noStrike">
                          <a:effectLst/>
                        </a:rPr>
                        <a:t>16</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fi-FI" sz="1200" u="none" strike="noStrike">
                          <a:effectLst/>
                        </a:rPr>
                        <a:t>18</a:t>
                      </a:r>
                      <a:endParaRPr lang="fi-FI"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20</a:t>
                      </a:r>
                      <a:endParaRPr lang="is-I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11"/>
                  </a:ext>
                </a:extLst>
              </a:tr>
              <a:tr h="367665">
                <a:tc>
                  <a:txBody>
                    <a:bodyPr/>
                    <a:lstStyle/>
                    <a:p>
                      <a:pPr algn="l" fontAlgn="b"/>
                      <a:r>
                        <a:rPr lang="en-US" sz="1200" u="none" strike="noStrike">
                          <a:effectLst/>
                        </a:rPr>
                        <a:t>Cash Flow to LPs</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-18</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-18</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-18</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2</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fi-FI" sz="1200" u="none" strike="noStrike">
                          <a:effectLst/>
                        </a:rPr>
                        <a:t>18</a:t>
                      </a:r>
                      <a:endParaRPr lang="fi-FI" sz="1200" b="0" i="0" u="none" strike="noStrike">
                        <a:solidFill>
                          <a:srgbClr val="000000"/>
                        </a:solidFill>
                        <a:effectLst/>
                        <a:latin typeface="Calibri" charset="0"/>
                      </a:endParaRPr>
                    </a:p>
                  </a:txBody>
                  <a:tcPr marL="5436" marR="5436" marT="5436" marB="0" anchor="b"/>
                </a:tc>
                <a:tc>
                  <a:txBody>
                    <a:bodyPr/>
                    <a:lstStyle/>
                    <a:p>
                      <a:pPr algn="r" fontAlgn="b"/>
                      <a:r>
                        <a:rPr lang="fi-FI" sz="1200" u="none" strike="noStrike">
                          <a:effectLst/>
                        </a:rPr>
                        <a:t>18</a:t>
                      </a:r>
                      <a:endParaRPr lang="fi-FI" sz="1200" b="0" i="0" u="none" strike="noStrike">
                        <a:solidFill>
                          <a:srgbClr val="000000"/>
                        </a:solidFill>
                        <a:effectLst/>
                        <a:latin typeface="Calibri" charset="0"/>
                      </a:endParaRPr>
                    </a:p>
                  </a:txBody>
                  <a:tcPr marL="5436" marR="5436" marT="5436" marB="0" anchor="b"/>
                </a:tc>
                <a:tc>
                  <a:txBody>
                    <a:bodyPr/>
                    <a:lstStyle/>
                    <a:p>
                      <a:pPr algn="r" fontAlgn="b"/>
                      <a:r>
                        <a:rPr lang="fi-FI" sz="1200" u="none" strike="noStrike">
                          <a:effectLst/>
                        </a:rPr>
                        <a:t>18</a:t>
                      </a:r>
                      <a:endParaRPr lang="fi-FI"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78</a:t>
                      </a:r>
                      <a:endParaRPr lang="is-IS" sz="1200" b="0" i="0" u="none" strike="noStrike">
                        <a:solidFill>
                          <a:srgbClr val="000000"/>
                        </a:solidFill>
                        <a:effectLst/>
                        <a:latin typeface="Calibri" charset="0"/>
                      </a:endParaRPr>
                    </a:p>
                  </a:txBody>
                  <a:tcPr marL="5436" marR="5436" marT="5436" marB="0" anchor="b"/>
                </a:tc>
                <a:tc>
                  <a:txBody>
                    <a:bodyPr/>
                    <a:lstStyle/>
                    <a:p>
                      <a:pPr algn="r" fontAlgn="b"/>
                      <a:r>
                        <a:rPr lang="is-IS" sz="1200" u="none" strike="noStrike">
                          <a:effectLst/>
                        </a:rPr>
                        <a:t>78</a:t>
                      </a:r>
                      <a:endParaRPr lang="is-IS"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12"/>
                  </a:ext>
                </a:extLst>
              </a:tr>
              <a:tr h="367665">
                <a:tc>
                  <a:txBody>
                    <a:bodyPr/>
                    <a:lstStyle/>
                    <a:p>
                      <a:pPr algn="l" fontAlgn="b"/>
                      <a:r>
                        <a:rPr lang="en-US" sz="1200" u="none" strike="noStrike">
                          <a:effectLst/>
                        </a:rPr>
                        <a:t>IRR</a:t>
                      </a:r>
                      <a:endParaRPr lang="en-US" sz="1200" b="0" i="0" u="none" strike="noStrike">
                        <a:solidFill>
                          <a:srgbClr val="000000"/>
                        </a:solidFill>
                        <a:effectLst/>
                        <a:latin typeface="Calibri" charset="0"/>
                      </a:endParaRPr>
                    </a:p>
                  </a:txBody>
                  <a:tcPr marL="5436" marR="5436" marT="5436" marB="0" anchor="b"/>
                </a:tc>
                <a:tc>
                  <a:txBody>
                    <a:bodyPr/>
                    <a:lstStyle/>
                    <a:p>
                      <a:pPr algn="ctr" fontAlgn="b"/>
                      <a:r>
                        <a:rPr lang="mr-IN" sz="1200" u="none" strike="noStrike">
                          <a:effectLst/>
                        </a:rPr>
                        <a:t>#NUM!</a:t>
                      </a:r>
                      <a:endParaRPr lang="mr-IN" sz="1200" b="0" i="0" u="none" strike="noStrike">
                        <a:solidFill>
                          <a:srgbClr val="000000"/>
                        </a:solidFill>
                        <a:effectLst/>
                        <a:latin typeface="Calibri" charset="0"/>
                      </a:endParaRPr>
                    </a:p>
                  </a:txBody>
                  <a:tcPr marL="5436" marR="5436" marT="5436" marB="0" anchor="b"/>
                </a:tc>
                <a:tc>
                  <a:txBody>
                    <a:bodyPr/>
                    <a:lstStyle/>
                    <a:p>
                      <a:pPr algn="ctr" fontAlgn="b"/>
                      <a:r>
                        <a:rPr lang="mr-IN" sz="1200" u="none" strike="noStrike">
                          <a:effectLst/>
                        </a:rPr>
                        <a:t>#NUM!</a:t>
                      </a:r>
                      <a:endParaRPr lang="mr-IN" sz="1200" b="0" i="0" u="none" strike="noStrike">
                        <a:solidFill>
                          <a:srgbClr val="000000"/>
                        </a:solidFill>
                        <a:effectLst/>
                        <a:latin typeface="Calibri" charset="0"/>
                      </a:endParaRPr>
                    </a:p>
                  </a:txBody>
                  <a:tcPr marL="5436" marR="5436" marT="5436" marB="0" anchor="b"/>
                </a:tc>
                <a:tc>
                  <a:txBody>
                    <a:bodyPr/>
                    <a:lstStyle/>
                    <a:p>
                      <a:pPr algn="ctr" fontAlgn="b"/>
                      <a:r>
                        <a:rPr lang="mr-IN" sz="1200" u="none" strike="noStrike">
                          <a:effectLst/>
                        </a:rPr>
                        <a:t>#NUM!</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-90%</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-68%</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-22%</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-7%</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1%</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17%</a:t>
                      </a:r>
                      <a:endParaRPr lang="mr-IN" sz="1200" b="0" i="0" u="none" strike="noStrike">
                        <a:solidFill>
                          <a:srgbClr val="000000"/>
                        </a:solidFill>
                        <a:effectLst/>
                        <a:latin typeface="Calibri" charset="0"/>
                      </a:endParaRPr>
                    </a:p>
                  </a:txBody>
                  <a:tcPr marL="5436" marR="5436" marT="5436" marB="0" anchor="b"/>
                </a:tc>
                <a:tc>
                  <a:txBody>
                    <a:bodyPr/>
                    <a:lstStyle/>
                    <a:p>
                      <a:pPr algn="r" fontAlgn="b"/>
                      <a:r>
                        <a:rPr lang="mr-IN" sz="1200" u="none" strike="noStrike">
                          <a:effectLst/>
                        </a:rPr>
                        <a:t>23%</a:t>
                      </a:r>
                      <a:endParaRPr lang="mr-IN" sz="1200" b="0" i="0" u="none" strike="noStrike">
                        <a:solidFill>
                          <a:srgbClr val="000000"/>
                        </a:solidFill>
                        <a:effectLst/>
                        <a:latin typeface="Calibri" charset="0"/>
                      </a:endParaRPr>
                    </a:p>
                  </a:txBody>
                  <a:tcPr marL="5436" marR="5436" marT="5436" marB="0" anchor="b"/>
                </a:tc>
                <a:extLst>
                  <a:ext uri="{0D108BD9-81ED-4DB2-BD59-A6C34878D82A}">
                    <a16:rowId xmlns:a16="http://schemas.microsoft.com/office/drawing/2014/main" val="10013"/>
                  </a:ext>
                </a:extLst>
              </a:tr>
              <a:tr h="367665">
                <a:tc>
                  <a:txBody>
                    <a:bodyPr/>
                    <a:lstStyle/>
                    <a:p>
                      <a:pPr algn="l" fontAlgn="b"/>
                      <a:r>
                        <a:rPr lang="en-US" sz="1200" u="none" strike="noStrike">
                          <a:effectLst/>
                        </a:rPr>
                        <a:t>Cash Multiple</a:t>
                      </a:r>
                      <a:endParaRPr lang="en-US" sz="1200" b="0" i="0" u="none" strike="noStrike">
                        <a:solidFill>
                          <a:srgbClr val="000000"/>
                        </a:solidFill>
                        <a:effectLst/>
                        <a:latin typeface="Calibri" charset="0"/>
                      </a:endParaRPr>
                    </a:p>
                  </a:txBody>
                  <a:tcPr marL="5436" marR="5436" marT="5436" marB="0" anchor="b"/>
                </a:tc>
                <a:tc>
                  <a:txBody>
                    <a:bodyPr/>
                    <a:lstStyle/>
                    <a:p>
                      <a:pPr algn="r" fontAlgn="b"/>
                      <a:r>
                        <a:rPr lang="it-IT" sz="1200" u="none" strike="noStrike">
                          <a:effectLst/>
                        </a:rPr>
                        <a:t>0.89</a:t>
                      </a:r>
                      <a:endParaRPr lang="it-IT" sz="1200" b="0" i="0" u="none" strike="noStrike">
                        <a:solidFill>
                          <a:srgbClr val="000000"/>
                        </a:solidFill>
                        <a:effectLst/>
                        <a:latin typeface="Calibri" charset="0"/>
                      </a:endParaRPr>
                    </a:p>
                  </a:txBody>
                  <a:tcPr marL="5436" marR="5436" marT="5436" marB="0" anchor="b"/>
                </a:tc>
                <a:tc>
                  <a:txBody>
                    <a:bodyPr/>
                    <a:lstStyle/>
                    <a:p>
                      <a:pPr algn="r" fontAlgn="b"/>
                      <a:r>
                        <a:rPr lang="nb-NO" sz="1200" u="none" strike="noStrike">
                          <a:effectLst/>
                        </a:rPr>
                        <a:t>1.11</a:t>
                      </a:r>
                      <a:endParaRPr lang="nb-NO" sz="1200" b="0" i="0" u="none" strike="noStrike">
                        <a:solidFill>
                          <a:srgbClr val="000000"/>
                        </a:solidFill>
                        <a:effectLst/>
                        <a:latin typeface="Calibri" charset="0"/>
                      </a:endParaRPr>
                    </a:p>
                  </a:txBody>
                  <a:tcPr marL="5436" marR="5436" marT="5436" marB="0" anchor="b"/>
                </a:tc>
                <a:tc>
                  <a:txBody>
                    <a:bodyPr/>
                    <a:lstStyle/>
                    <a:p>
                      <a:pPr algn="r" fontAlgn="b"/>
                      <a:r>
                        <a:rPr lang="nb-NO" sz="1200" u="none" strike="noStrike">
                          <a:effectLst/>
                        </a:rPr>
                        <a:t>1.48</a:t>
                      </a:r>
                      <a:endParaRPr lang="nb-NO" sz="1200" b="0" i="0" u="none" strike="noStrike">
                        <a:solidFill>
                          <a:srgbClr val="000000"/>
                        </a:solidFill>
                        <a:effectLst/>
                        <a:latin typeface="Calibri" charset="0"/>
                      </a:endParaRPr>
                    </a:p>
                  </a:txBody>
                  <a:tcPr marL="5436" marR="5436" marT="5436" marB="0" anchor="b"/>
                </a:tc>
                <a:tc>
                  <a:txBody>
                    <a:bodyPr/>
                    <a:lstStyle/>
                    <a:p>
                      <a:pPr algn="r" fontAlgn="b"/>
                      <a:r>
                        <a:rPr lang="nb-NO" sz="1200" u="none" strike="noStrike">
                          <a:effectLst/>
                        </a:rPr>
                        <a:t>1.67</a:t>
                      </a:r>
                      <a:endParaRPr lang="nb-NO" sz="1200" b="0" i="0" u="none" strike="noStrike">
                        <a:solidFill>
                          <a:srgbClr val="000000"/>
                        </a:solidFill>
                        <a:effectLst/>
                        <a:latin typeface="Calibri" charset="0"/>
                      </a:endParaRPr>
                    </a:p>
                  </a:txBody>
                  <a:tcPr marL="5436" marR="5436" marT="5436" marB="0" anchor="b"/>
                </a:tc>
                <a:tc>
                  <a:txBody>
                    <a:bodyPr/>
                    <a:lstStyle/>
                    <a:p>
                      <a:pPr algn="r" fontAlgn="b"/>
                      <a:r>
                        <a:rPr lang="nb-NO" sz="1200" u="none" strike="noStrike">
                          <a:effectLst/>
                        </a:rPr>
                        <a:t>1.89</a:t>
                      </a:r>
                      <a:endParaRPr lang="nb-NO" sz="1200" b="0" i="0" u="none" strike="noStrike">
                        <a:solidFill>
                          <a:srgbClr val="000000"/>
                        </a:solidFill>
                        <a:effectLst/>
                        <a:latin typeface="Calibri" charset="0"/>
                      </a:endParaRPr>
                    </a:p>
                  </a:txBody>
                  <a:tcPr marL="5436" marR="5436" marT="5436" marB="0" anchor="b"/>
                </a:tc>
                <a:tc>
                  <a:txBody>
                    <a:bodyPr/>
                    <a:lstStyle/>
                    <a:p>
                      <a:pPr algn="r" fontAlgn="b"/>
                      <a:r>
                        <a:rPr lang="hr-HR" sz="1200" u="none" strike="noStrike">
                          <a:effectLst/>
                        </a:rPr>
                        <a:t>2.17</a:t>
                      </a:r>
                      <a:endParaRPr lang="hr-HR" sz="1200" b="0" i="0" u="none" strike="noStrike">
                        <a:solidFill>
                          <a:srgbClr val="000000"/>
                        </a:solidFill>
                        <a:effectLst/>
                        <a:latin typeface="Calibri" charset="0"/>
                      </a:endParaRPr>
                    </a:p>
                  </a:txBody>
                  <a:tcPr marL="5436" marR="5436" marT="5436" marB="0" anchor="b"/>
                </a:tc>
                <a:tc>
                  <a:txBody>
                    <a:bodyPr/>
                    <a:lstStyle/>
                    <a:p>
                      <a:pPr algn="r" fontAlgn="b"/>
                      <a:r>
                        <a:rPr lang="hr-HR" sz="1200" u="none" strike="noStrike">
                          <a:effectLst/>
                        </a:rPr>
                        <a:t>2.45</a:t>
                      </a:r>
                      <a:endParaRPr lang="hr-HR" sz="1200" b="0" i="0" u="none" strike="noStrike">
                        <a:solidFill>
                          <a:srgbClr val="000000"/>
                        </a:solidFill>
                        <a:effectLst/>
                        <a:latin typeface="Calibri" charset="0"/>
                      </a:endParaRPr>
                    </a:p>
                  </a:txBody>
                  <a:tcPr marL="5436" marR="5436" marT="5436" marB="0" anchor="b"/>
                </a:tc>
                <a:tc>
                  <a:txBody>
                    <a:bodyPr/>
                    <a:lstStyle/>
                    <a:p>
                      <a:pPr algn="r" fontAlgn="b"/>
                      <a:r>
                        <a:rPr lang="hr-HR" sz="1200" u="none" strike="noStrike">
                          <a:effectLst/>
                        </a:rPr>
                        <a:t>2.71</a:t>
                      </a:r>
                      <a:endParaRPr lang="hr-HR" sz="1200" b="0" i="0" u="none" strike="noStrike">
                        <a:solidFill>
                          <a:srgbClr val="000000"/>
                        </a:solidFill>
                        <a:effectLst/>
                        <a:latin typeface="Calibri" charset="0"/>
                      </a:endParaRPr>
                    </a:p>
                  </a:txBody>
                  <a:tcPr marL="5436" marR="5436" marT="5436" marB="0" anchor="b"/>
                </a:tc>
                <a:tc>
                  <a:txBody>
                    <a:bodyPr/>
                    <a:lstStyle/>
                    <a:p>
                      <a:pPr algn="r" fontAlgn="b"/>
                      <a:r>
                        <a:rPr lang="hr-HR" sz="1200" u="none" strike="noStrike">
                          <a:effectLst/>
                        </a:rPr>
                        <a:t>2.76</a:t>
                      </a:r>
                      <a:endParaRPr lang="hr-HR" sz="1200" b="0" i="0" u="none" strike="noStrike">
                        <a:solidFill>
                          <a:srgbClr val="000000"/>
                        </a:solidFill>
                        <a:effectLst/>
                        <a:latin typeface="Calibri" charset="0"/>
                      </a:endParaRPr>
                    </a:p>
                  </a:txBody>
                  <a:tcPr marL="5436" marR="5436" marT="5436" marB="0" anchor="b"/>
                </a:tc>
                <a:tc>
                  <a:txBody>
                    <a:bodyPr/>
                    <a:lstStyle/>
                    <a:p>
                      <a:pPr algn="r" fontAlgn="b"/>
                      <a:r>
                        <a:rPr lang="hr-HR" sz="1200" u="none" strike="noStrike" dirty="0">
                          <a:effectLst/>
                        </a:rPr>
                        <a:t>2.60</a:t>
                      </a:r>
                      <a:endParaRPr lang="hr-HR" sz="1200" b="0" i="0" u="none" strike="noStrike" dirty="0">
                        <a:solidFill>
                          <a:srgbClr val="000000"/>
                        </a:solidFill>
                        <a:effectLst/>
                        <a:latin typeface="Calibri" charset="0"/>
                      </a:endParaRPr>
                    </a:p>
                  </a:txBody>
                  <a:tcPr marL="5436" marR="5436" marT="5436"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26473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strategy: IPO</a:t>
            </a:r>
          </a:p>
        </p:txBody>
      </p:sp>
      <p:sp>
        <p:nvSpPr>
          <p:cNvPr id="3" name="Content Placeholder 2"/>
          <p:cNvSpPr>
            <a:spLocks noGrp="1"/>
          </p:cNvSpPr>
          <p:nvPr>
            <p:ph idx="1"/>
          </p:nvPr>
        </p:nvSpPr>
        <p:spPr/>
        <p:txBody>
          <a:bodyPr>
            <a:normAutofit/>
          </a:bodyPr>
          <a:lstStyle/>
          <a:p>
            <a:r>
              <a:rPr lang="en-US" sz="2000" dirty="0"/>
              <a:t>IPO, by itself, is a partial monetization for the fund because the fund would retain most of shares.</a:t>
            </a:r>
          </a:p>
          <a:p>
            <a:r>
              <a:rPr lang="en-US" sz="2000" dirty="0"/>
              <a:t>It could take several years for the fund to entirely unwind its holdings of the target.</a:t>
            </a:r>
          </a:p>
          <a:p>
            <a:r>
              <a:rPr lang="en-US" sz="2000" dirty="0"/>
              <a:t>IPO does create a liquid market for subsequent sales of shares, such as SEOs, private placement, or a sale to another PE fund or investor.</a:t>
            </a:r>
          </a:p>
          <a:p>
            <a:r>
              <a:rPr lang="en-US" sz="2000" dirty="0"/>
              <a:t>During a hot IPO market, IPO could be the best exit strategy.</a:t>
            </a:r>
          </a:p>
          <a:p>
            <a:r>
              <a:rPr lang="en-US" sz="2000" dirty="0">
                <a:solidFill>
                  <a:srgbClr val="0070C0"/>
                </a:solidFill>
              </a:rPr>
              <a:t>IPO</a:t>
            </a:r>
            <a:r>
              <a:rPr lang="en-US" sz="2000" dirty="0"/>
              <a:t> is used for exit in about </a:t>
            </a:r>
            <a:r>
              <a:rPr lang="en-US" sz="2000" dirty="0">
                <a:solidFill>
                  <a:srgbClr val="0070C0"/>
                </a:solidFill>
              </a:rPr>
              <a:t>20%</a:t>
            </a:r>
            <a:r>
              <a:rPr lang="en-US" sz="2000" dirty="0"/>
              <a:t> of the deals.</a:t>
            </a:r>
          </a:p>
        </p:txBody>
      </p:sp>
    </p:spTree>
    <p:extLst>
      <p:ext uri="{BB962C8B-B14F-4D97-AF65-F5344CB8AC3E}">
        <p14:creationId xmlns:p14="http://schemas.microsoft.com/office/powerpoint/2010/main" val="1619748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strategy: sale of business</a:t>
            </a:r>
          </a:p>
        </p:txBody>
      </p:sp>
      <p:sp>
        <p:nvSpPr>
          <p:cNvPr id="3" name="Content Placeholder 2"/>
          <p:cNvSpPr>
            <a:spLocks noGrp="1"/>
          </p:cNvSpPr>
          <p:nvPr>
            <p:ph idx="1"/>
          </p:nvPr>
        </p:nvSpPr>
        <p:spPr/>
        <p:txBody>
          <a:bodyPr>
            <a:normAutofit/>
          </a:bodyPr>
          <a:lstStyle/>
          <a:p>
            <a:r>
              <a:rPr lang="en-US" sz="2000" dirty="0"/>
              <a:t>Strategic sale: sale to a strategic acquirer/buyer in a related line of business: usually this leads to a premium.</a:t>
            </a:r>
          </a:p>
          <a:p>
            <a:r>
              <a:rPr lang="en-US" sz="2000" dirty="0">
                <a:solidFill>
                  <a:srgbClr val="0070C0"/>
                </a:solidFill>
              </a:rPr>
              <a:t>Strategic sale </a:t>
            </a:r>
            <a:r>
              <a:rPr lang="en-US" sz="2000" dirty="0"/>
              <a:t>is used for exit in about </a:t>
            </a:r>
            <a:r>
              <a:rPr lang="en-US" sz="2000" dirty="0">
                <a:solidFill>
                  <a:srgbClr val="0070C0"/>
                </a:solidFill>
              </a:rPr>
              <a:t>50%</a:t>
            </a:r>
            <a:r>
              <a:rPr lang="en-US" sz="2000" dirty="0"/>
              <a:t> of the deals.</a:t>
            </a:r>
          </a:p>
          <a:p>
            <a:r>
              <a:rPr lang="en-US" sz="2000" dirty="0"/>
              <a:t>Financial sale: e.g., sale to another PE fund: this has becoming increasingly popular due to the growth of this industry.</a:t>
            </a:r>
          </a:p>
          <a:p>
            <a:r>
              <a:rPr lang="en-US" sz="2000" dirty="0">
                <a:solidFill>
                  <a:srgbClr val="0070C0"/>
                </a:solidFill>
              </a:rPr>
              <a:t>Financial sale </a:t>
            </a:r>
            <a:r>
              <a:rPr lang="en-US" sz="2000" dirty="0"/>
              <a:t>is used for exit in about </a:t>
            </a:r>
            <a:r>
              <a:rPr lang="en-US" sz="2000" dirty="0">
                <a:solidFill>
                  <a:srgbClr val="0070C0"/>
                </a:solidFill>
              </a:rPr>
              <a:t>30% </a:t>
            </a:r>
            <a:r>
              <a:rPr lang="en-US" sz="2000" dirty="0"/>
              <a:t>of the deals.</a:t>
            </a:r>
          </a:p>
          <a:p>
            <a:r>
              <a:rPr lang="en-US" sz="2000" dirty="0"/>
              <a:t>The sale could be a division of a target (say, with a spinoff) or the entire target.</a:t>
            </a:r>
          </a:p>
        </p:txBody>
      </p:sp>
    </p:spTree>
    <p:extLst>
      <p:ext uri="{BB962C8B-B14F-4D97-AF65-F5344CB8AC3E}">
        <p14:creationId xmlns:p14="http://schemas.microsoft.com/office/powerpoint/2010/main" val="638939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p:txBody>
          <a:bodyPr>
            <a:normAutofit/>
          </a:bodyPr>
          <a:lstStyle/>
          <a:p>
            <a:r>
              <a:rPr lang="en-US" sz="2000" dirty="0"/>
              <a:t>Q: All other things being equal, who would pay more?  A strategic buyer or a financial buyer?</a:t>
            </a:r>
          </a:p>
          <a:p>
            <a:r>
              <a:rPr lang="en-US" sz="2000" dirty="0"/>
              <a:t>A: Traditionally, a strategic buyer tends to pay more because of higher synergy potentials.  Nevertheless, the PE industry has grown substantially.  Financial buyers are competing among themselves for deals and are more capable of paying good prices today than ever.</a:t>
            </a:r>
          </a:p>
        </p:txBody>
      </p:sp>
    </p:spTree>
    <p:extLst>
      <p:ext uri="{BB962C8B-B14F-4D97-AF65-F5344CB8AC3E}">
        <p14:creationId xmlns:p14="http://schemas.microsoft.com/office/powerpoint/2010/main" val="680576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strategy: leveraged recap</a:t>
            </a:r>
          </a:p>
        </p:txBody>
      </p:sp>
      <p:sp>
        <p:nvSpPr>
          <p:cNvPr id="3" name="Content Placeholder 2"/>
          <p:cNvSpPr>
            <a:spLocks noGrp="1"/>
          </p:cNvSpPr>
          <p:nvPr>
            <p:ph idx="1"/>
          </p:nvPr>
        </p:nvSpPr>
        <p:spPr/>
        <p:txBody>
          <a:bodyPr>
            <a:normAutofit/>
          </a:bodyPr>
          <a:lstStyle/>
          <a:p>
            <a:r>
              <a:rPr lang="en-US" sz="2000" dirty="0"/>
              <a:t>As discussed before, leveraged recap is a method to harvest equity by distributing a special dividend.</a:t>
            </a:r>
          </a:p>
          <a:p>
            <a:r>
              <a:rPr lang="en-US" sz="2000" dirty="0"/>
              <a:t>The dividend payout is funded by raising debt.</a:t>
            </a:r>
          </a:p>
          <a:p>
            <a:r>
              <a:rPr lang="en-US" sz="2000" dirty="0"/>
              <a:t>Like IPO, this is a partial monetization because leverage recap; by itself, it does not change the ownership structure.</a:t>
            </a:r>
          </a:p>
        </p:txBody>
      </p:sp>
    </p:spTree>
    <p:extLst>
      <p:ext uri="{BB962C8B-B14F-4D97-AF65-F5344CB8AC3E}">
        <p14:creationId xmlns:p14="http://schemas.microsoft.com/office/powerpoint/2010/main" val="1861207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roles of IBs in a buyout</a:t>
            </a:r>
          </a:p>
        </p:txBody>
      </p:sp>
      <p:sp>
        <p:nvSpPr>
          <p:cNvPr id="3" name="Content Placeholder 2"/>
          <p:cNvSpPr>
            <a:spLocks noGrp="1"/>
          </p:cNvSpPr>
          <p:nvPr>
            <p:ph idx="1"/>
          </p:nvPr>
        </p:nvSpPr>
        <p:spPr>
          <a:xfrm>
            <a:off x="2589212" y="2133599"/>
            <a:ext cx="8915400" cy="4386943"/>
          </a:xfrm>
        </p:spPr>
        <p:txBody>
          <a:bodyPr>
            <a:normAutofit fontScale="92500"/>
          </a:bodyPr>
          <a:lstStyle/>
          <a:p>
            <a:r>
              <a:rPr lang="en-US" sz="2000" dirty="0"/>
              <a:t>IBs may be hired as </a:t>
            </a:r>
            <a:r>
              <a:rPr lang="en-US" sz="2000" dirty="0">
                <a:solidFill>
                  <a:srgbClr val="0070C0"/>
                </a:solidFill>
              </a:rPr>
              <a:t>buy-side advisors </a:t>
            </a:r>
            <a:r>
              <a:rPr lang="en-US" sz="2000" dirty="0"/>
              <a:t>by PE funds, performing due diligence along with sponsors.</a:t>
            </a:r>
          </a:p>
          <a:p>
            <a:r>
              <a:rPr lang="en-US" sz="2000" dirty="0"/>
              <a:t>IBs may be hired as </a:t>
            </a:r>
            <a:r>
              <a:rPr lang="en-US" sz="2000" dirty="0">
                <a:solidFill>
                  <a:srgbClr val="0070C0"/>
                </a:solidFill>
              </a:rPr>
              <a:t>sell-side advisors </a:t>
            </a:r>
            <a:r>
              <a:rPr lang="en-US" sz="2000" dirty="0"/>
              <a:t>by the targets.</a:t>
            </a:r>
          </a:p>
          <a:p>
            <a:r>
              <a:rPr lang="en-US" sz="2000" dirty="0"/>
              <a:t>Buy-side IBs may help develop and market an optimal </a:t>
            </a:r>
            <a:r>
              <a:rPr lang="en-US" sz="2000" dirty="0">
                <a:solidFill>
                  <a:srgbClr val="0070C0"/>
                </a:solidFill>
              </a:rPr>
              <a:t>financing structure</a:t>
            </a:r>
            <a:r>
              <a:rPr lang="en-US" sz="2000" dirty="0"/>
              <a:t>.</a:t>
            </a:r>
          </a:p>
          <a:p>
            <a:pPr lvl="1"/>
            <a:r>
              <a:rPr lang="en-US" sz="2000" dirty="0"/>
              <a:t>Once the sponsor choose a financing structure, the structure is reviewed and seeks approval from IB’s internal credit committees.</a:t>
            </a:r>
          </a:p>
          <a:p>
            <a:pPr lvl="1"/>
            <a:r>
              <a:rPr lang="en-US" sz="2000" dirty="0"/>
              <a:t>Once it is approved, IBs provide a financing commitment to the target and its advisor(s).</a:t>
            </a:r>
          </a:p>
          <a:p>
            <a:r>
              <a:rPr lang="en-US" sz="2000" dirty="0"/>
              <a:t>Sell-side IBs may provide stapled financing (see Topic #8: M&amp;As).</a:t>
            </a:r>
          </a:p>
          <a:p>
            <a:r>
              <a:rPr lang="en-US" sz="2000" dirty="0"/>
              <a:t>IBs may arrange a syndicate of banks and underwrite part of financing via their DCM and/or Leverage Financing product groups.</a:t>
            </a:r>
          </a:p>
        </p:txBody>
      </p:sp>
    </p:spTree>
    <p:extLst>
      <p:ext uri="{BB962C8B-B14F-4D97-AF65-F5344CB8AC3E}">
        <p14:creationId xmlns:p14="http://schemas.microsoft.com/office/powerpoint/2010/main" val="1723017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of PEs</a:t>
            </a:r>
          </a:p>
        </p:txBody>
      </p:sp>
      <p:sp>
        <p:nvSpPr>
          <p:cNvPr id="3" name="Content Placeholder 2"/>
          <p:cNvSpPr>
            <a:spLocks noGrp="1"/>
          </p:cNvSpPr>
          <p:nvPr>
            <p:ph idx="1"/>
          </p:nvPr>
        </p:nvSpPr>
        <p:spPr>
          <a:xfrm>
            <a:off x="2589212" y="1905001"/>
            <a:ext cx="8915400" cy="4486468"/>
          </a:xfrm>
        </p:spPr>
        <p:txBody>
          <a:bodyPr>
            <a:normAutofit/>
          </a:bodyPr>
          <a:lstStyle/>
          <a:p>
            <a:r>
              <a:rPr lang="en-US" sz="2000" dirty="0"/>
              <a:t>Harris et al. (2014, </a:t>
            </a:r>
            <a:r>
              <a:rPr lang="en-US" sz="2000" i="1" dirty="0"/>
              <a:t>JF</a:t>
            </a:r>
            <a:r>
              <a:rPr lang="en-US" sz="2000" dirty="0"/>
              <a:t>): The net IRR to LPs is on average higher than public market (say S&amp;P 500) return by about 3.7% each year.</a:t>
            </a:r>
          </a:p>
          <a:p>
            <a:r>
              <a:rPr lang="en-US" sz="2000" dirty="0"/>
              <a:t>The average net IRR to LPs is about </a:t>
            </a:r>
            <a:r>
              <a:rPr lang="en-US" sz="2000" dirty="0">
                <a:solidFill>
                  <a:srgbClr val="0070C0"/>
                </a:solidFill>
              </a:rPr>
              <a:t>14%</a:t>
            </a:r>
            <a:r>
              <a:rPr lang="en-US" sz="2000" dirty="0"/>
              <a:t> during the past 3 decades.</a:t>
            </a:r>
          </a:p>
          <a:p>
            <a:r>
              <a:rPr lang="en-US" sz="2000" dirty="0"/>
              <a:t>Sorensen et al. (2014, RFS) find that after controlling for fees, carry, risk, and illiquidity, LPs may just on average break even.</a:t>
            </a:r>
          </a:p>
          <a:p>
            <a:r>
              <a:rPr lang="en-US" sz="2000" dirty="0"/>
              <a:t>It appears that the existence of the PE industry yield a </a:t>
            </a:r>
            <a:r>
              <a:rPr lang="en-US" sz="2000" dirty="0">
                <a:solidFill>
                  <a:srgbClr val="0070C0"/>
                </a:solidFill>
              </a:rPr>
              <a:t>win-win-perhaps no win </a:t>
            </a:r>
            <a:r>
              <a:rPr lang="en-US" sz="2000" dirty="0"/>
              <a:t>situation for the well-being of target shareholders (usually enjoy at least 30% of premium), GPs, and LPs, respectively.</a:t>
            </a:r>
          </a:p>
          <a:p>
            <a:r>
              <a:rPr lang="en-US" sz="2000" dirty="0" err="1"/>
              <a:t>Korteweg</a:t>
            </a:r>
            <a:r>
              <a:rPr lang="en-US" sz="2000" dirty="0"/>
              <a:t> and Sorensen (2017, </a:t>
            </a:r>
            <a:r>
              <a:rPr lang="en-US" sz="2000" i="1" dirty="0"/>
              <a:t>JFE</a:t>
            </a:r>
            <a:r>
              <a:rPr lang="en-US" sz="2000" dirty="0"/>
              <a:t>) find that PE performance is </a:t>
            </a:r>
            <a:r>
              <a:rPr lang="en-US" sz="2000" dirty="0">
                <a:solidFill>
                  <a:srgbClr val="0070C0"/>
                </a:solidFill>
              </a:rPr>
              <a:t>persistent</a:t>
            </a:r>
            <a:r>
              <a:rPr lang="en-US" sz="2000" dirty="0"/>
              <a:t>; that is, good (bad) performing PEs tend to perform better (worst) in the future.  (This is probably due to reputable PEs are able to borrow at better rates.)</a:t>
            </a:r>
          </a:p>
        </p:txBody>
      </p:sp>
    </p:spTree>
    <p:extLst>
      <p:ext uri="{BB962C8B-B14F-4D97-AF65-F5344CB8AC3E}">
        <p14:creationId xmlns:p14="http://schemas.microsoft.com/office/powerpoint/2010/main" val="1033513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roles of the sponsor, I</a:t>
            </a:r>
          </a:p>
        </p:txBody>
      </p:sp>
      <p:sp>
        <p:nvSpPr>
          <p:cNvPr id="3" name="Content Placeholder 2"/>
          <p:cNvSpPr>
            <a:spLocks noGrp="1"/>
          </p:cNvSpPr>
          <p:nvPr>
            <p:ph idx="1"/>
          </p:nvPr>
        </p:nvSpPr>
        <p:spPr>
          <a:xfrm>
            <a:off x="2589212" y="2133599"/>
            <a:ext cx="8915400" cy="4066233"/>
          </a:xfrm>
        </p:spPr>
        <p:txBody>
          <a:bodyPr/>
          <a:lstStyle/>
          <a:p>
            <a:r>
              <a:rPr lang="en-US" sz="2000" dirty="0"/>
              <a:t>First, sponsors need to raise fund from potential investors/LPs.</a:t>
            </a:r>
          </a:p>
          <a:p>
            <a:r>
              <a:rPr lang="en-US" sz="2000" dirty="0"/>
              <a:t>For potential deals, the sponsor performs due diligence, often through an organized M&amp;A sale/purchase process.</a:t>
            </a:r>
          </a:p>
          <a:p>
            <a:r>
              <a:rPr lang="en-US" sz="2000" dirty="0"/>
              <a:t>Sponsors use </a:t>
            </a:r>
            <a:r>
              <a:rPr lang="en-US" sz="2000" dirty="0">
                <a:solidFill>
                  <a:srgbClr val="0070C0"/>
                </a:solidFill>
              </a:rPr>
              <a:t>due diligence </a:t>
            </a:r>
            <a:r>
              <a:rPr lang="en-US" sz="2000" dirty="0"/>
              <a:t>findings to build and maintain a financial and </a:t>
            </a:r>
            <a:r>
              <a:rPr lang="en-US" sz="2000" dirty="0">
                <a:solidFill>
                  <a:srgbClr val="0070C0"/>
                </a:solidFill>
              </a:rPr>
              <a:t>valuation</a:t>
            </a:r>
            <a:r>
              <a:rPr lang="en-US" sz="2000" dirty="0"/>
              <a:t> model with the development of an optimal and feasible </a:t>
            </a:r>
            <a:r>
              <a:rPr lang="en-US" sz="2000" dirty="0">
                <a:solidFill>
                  <a:srgbClr val="0070C0"/>
                </a:solidFill>
              </a:rPr>
              <a:t>financing structure </a:t>
            </a:r>
            <a:r>
              <a:rPr lang="en-US" sz="2000" dirty="0"/>
              <a:t>that supports purchase price assumptions/inputs in order to </a:t>
            </a:r>
            <a:r>
              <a:rPr lang="en-US" sz="2000" dirty="0">
                <a:solidFill>
                  <a:srgbClr val="0070C0"/>
                </a:solidFill>
              </a:rPr>
              <a:t>deliver desirable/marketed returns </a:t>
            </a:r>
            <a:r>
              <a:rPr lang="en-US" sz="2000" dirty="0"/>
              <a:t>for LPs.</a:t>
            </a:r>
          </a:p>
          <a:p>
            <a:r>
              <a:rPr lang="en-US" sz="2000" dirty="0"/>
              <a:t>Sponsors often hire IBs to assist deal making.</a:t>
            </a:r>
          </a:p>
          <a:p>
            <a:pPr marL="342900" lvl="1" indent="-342900"/>
            <a:r>
              <a:rPr lang="en-US" sz="2000" dirty="0"/>
              <a:t>GPs manage the funds on a day-to-day basis.</a:t>
            </a:r>
          </a:p>
          <a:p>
            <a:endParaRPr lang="en-US" dirty="0"/>
          </a:p>
        </p:txBody>
      </p:sp>
    </p:spTree>
    <p:extLst>
      <p:ext uri="{BB962C8B-B14F-4D97-AF65-F5344CB8AC3E}">
        <p14:creationId xmlns:p14="http://schemas.microsoft.com/office/powerpoint/2010/main" val="1540963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of PE</a:t>
            </a:r>
          </a:p>
        </p:txBody>
      </p:sp>
      <p:sp>
        <p:nvSpPr>
          <p:cNvPr id="3" name="Content Placeholder 2"/>
          <p:cNvSpPr>
            <a:spLocks noGrp="1"/>
          </p:cNvSpPr>
          <p:nvPr>
            <p:ph idx="1"/>
          </p:nvPr>
        </p:nvSpPr>
        <p:spPr>
          <a:xfrm>
            <a:off x="2589212" y="1828801"/>
            <a:ext cx="8915400" cy="4739950"/>
          </a:xfrm>
        </p:spPr>
        <p:txBody>
          <a:bodyPr>
            <a:normAutofit/>
          </a:bodyPr>
          <a:lstStyle/>
          <a:p>
            <a:r>
              <a:rPr lang="en-US" sz="2000" dirty="0"/>
              <a:t>The size of the PE industry today is more than $1 trillion globally.</a:t>
            </a:r>
          </a:p>
          <a:p>
            <a:r>
              <a:rPr lang="en-US" sz="2000" dirty="0"/>
              <a:t>About 20% of Yale endowment is invested in PE (another 10% in VC).</a:t>
            </a:r>
          </a:p>
          <a:p>
            <a:r>
              <a:rPr lang="en-US" sz="2000" dirty="0"/>
              <a:t>PE has transitioned from a niche area to a ubiquitous part of institutional investing.</a:t>
            </a:r>
          </a:p>
          <a:p>
            <a:r>
              <a:rPr lang="en-US" sz="2000" dirty="0"/>
              <a:t>The PE industry has matured a lot: </a:t>
            </a:r>
          </a:p>
          <a:p>
            <a:pPr lvl="1"/>
            <a:r>
              <a:rPr lang="en-US" sz="1800" dirty="0"/>
              <a:t>Competition for deals among PEs have become more intense; </a:t>
            </a:r>
          </a:p>
          <a:p>
            <a:pPr lvl="1"/>
            <a:r>
              <a:rPr lang="en-US" sz="1800" dirty="0"/>
              <a:t>Low-hanging fruits/targets are much harder to come by; </a:t>
            </a:r>
          </a:p>
          <a:p>
            <a:pPr lvl="1"/>
            <a:r>
              <a:rPr lang="en-US" sz="1800" dirty="0"/>
              <a:t>The realized IRR has been decreasing over time; </a:t>
            </a:r>
          </a:p>
          <a:p>
            <a:pPr lvl="1"/>
            <a:r>
              <a:rPr lang="en-US" sz="1800" dirty="0"/>
              <a:t>Financial engineering (e.g., the use of leverage) alone would not cut it any more; </a:t>
            </a:r>
          </a:p>
          <a:p>
            <a:pPr lvl="1"/>
            <a:r>
              <a:rPr lang="en-US" sz="1800" dirty="0"/>
              <a:t>Operational engineering and governance engineering have become more important in value creation over time.</a:t>
            </a:r>
          </a:p>
        </p:txBody>
      </p:sp>
    </p:spTree>
    <p:extLst>
      <p:ext uri="{BB962C8B-B14F-4D97-AF65-F5344CB8AC3E}">
        <p14:creationId xmlns:p14="http://schemas.microsoft.com/office/powerpoint/2010/main" val="1253059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Yale endowment over time</a:t>
            </a:r>
          </a:p>
        </p:txBody>
      </p:sp>
      <p:pic>
        <p:nvPicPr>
          <p:cNvPr id="4" name="Content Placeholder 3"/>
          <p:cNvPicPr>
            <a:picLocks noGrp="1" noChangeAspect="1"/>
          </p:cNvPicPr>
          <p:nvPr>
            <p:ph idx="1"/>
          </p:nvPr>
        </p:nvPicPr>
        <p:blipFill>
          <a:blip r:embed="rId2"/>
          <a:srcRect t="-3984" b="-3984"/>
          <a:stretch>
            <a:fillRect/>
          </a:stretch>
        </p:blipFill>
        <p:spPr>
          <a:xfrm>
            <a:off x="1483567" y="1483567"/>
            <a:ext cx="9433249" cy="5178490"/>
          </a:xfrm>
        </p:spPr>
      </p:pic>
    </p:spTree>
    <p:extLst>
      <p:ext uri="{BB962C8B-B14F-4D97-AF65-F5344CB8AC3E}">
        <p14:creationId xmlns:p14="http://schemas.microsoft.com/office/powerpoint/2010/main" val="809214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 activities over time</a:t>
            </a:r>
          </a:p>
        </p:txBody>
      </p:sp>
      <p:sp>
        <p:nvSpPr>
          <p:cNvPr id="3" name="Content Placeholder 2"/>
          <p:cNvSpPr>
            <a:spLocks noGrp="1"/>
          </p:cNvSpPr>
          <p:nvPr>
            <p:ph idx="1"/>
          </p:nvPr>
        </p:nvSpPr>
        <p:spPr>
          <a:xfrm>
            <a:off x="2589212" y="1731981"/>
            <a:ext cx="8915400" cy="4765637"/>
          </a:xfrm>
        </p:spPr>
        <p:txBody>
          <a:bodyPr>
            <a:normAutofit fontScale="92500" lnSpcReduction="10000"/>
          </a:bodyPr>
          <a:lstStyle/>
          <a:p>
            <a:r>
              <a:rPr lang="en-US" dirty="0"/>
              <a:t>Buyout activities have varied a lot over time.</a:t>
            </a:r>
          </a:p>
          <a:p>
            <a:r>
              <a:rPr lang="en-US" dirty="0"/>
              <a:t>Haddad et al. (2017, </a:t>
            </a:r>
            <a:r>
              <a:rPr lang="en-US" i="1" dirty="0"/>
              <a:t>JF</a:t>
            </a:r>
            <a:r>
              <a:rPr lang="en-US" dirty="0"/>
              <a:t>) find that market risk premium negatively affects the number of buyouts: when market risk premium decreases (increases), more (fewer) buyouts are undertaken.</a:t>
            </a:r>
          </a:p>
          <a:p>
            <a:r>
              <a:rPr lang="en-US" dirty="0"/>
              <a:t>The authors view the buyout decision as a tradeoff between the benefits of increased cash flows due to better management and the costs of compensating PEs for bearing excess risk of illiquidity when they have skin in the game.</a:t>
            </a:r>
          </a:p>
          <a:p>
            <a:r>
              <a:rPr lang="en-US" dirty="0"/>
              <a:t>When the risk premium decreases, the PV of benefits goes up because the discount rate for discounting future benefits is reduced.</a:t>
            </a:r>
          </a:p>
          <a:p>
            <a:r>
              <a:rPr lang="en-US" dirty="0"/>
              <a:t>At the same time, the cost of bearing excess risk is lower because a reduced market risk premium is associated with an increase in the marginal willingness to bear risk, and this leads to decreased compensations for PEs.</a:t>
            </a:r>
          </a:p>
          <a:p>
            <a:r>
              <a:rPr lang="en-US" dirty="0"/>
              <a:t>Higher benefits + lower costs = more buyouts.</a:t>
            </a:r>
          </a:p>
          <a:p>
            <a:r>
              <a:rPr lang="en-US" dirty="0"/>
              <a:t>Lopez-de-</a:t>
            </a:r>
            <a:r>
              <a:rPr lang="en-US" dirty="0" err="1"/>
              <a:t>Silanes</a:t>
            </a:r>
            <a:r>
              <a:rPr lang="en-US" dirty="0"/>
              <a:t> et al. (2015, JFQA) find that PE deals in periods with a high number of simultaneous PE deals underperform significantly.</a:t>
            </a:r>
          </a:p>
          <a:p>
            <a:endParaRPr lang="en-US" dirty="0"/>
          </a:p>
        </p:txBody>
      </p:sp>
    </p:spTree>
    <p:extLst>
      <p:ext uri="{BB962C8B-B14F-4D97-AF65-F5344CB8AC3E}">
        <p14:creationId xmlns:p14="http://schemas.microsoft.com/office/powerpoint/2010/main" val="486993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idx="1"/>
          </p:nvPr>
        </p:nvPicPr>
        <p:blipFill rotWithShape="1">
          <a:blip r:embed="rId2"/>
          <a:srcRect l="25759" t="9586" r="11241" b="9552"/>
          <a:stretch/>
        </p:blipFill>
        <p:spPr>
          <a:xfrm>
            <a:off x="1936376" y="505609"/>
            <a:ext cx="8670664" cy="6121102"/>
          </a:xfrm>
          <a:prstGeom prst="rect">
            <a:avLst/>
          </a:prstGeom>
        </p:spPr>
      </p:pic>
      <p:pic>
        <p:nvPicPr>
          <p:cNvPr id="1025" name="Picture 1" descr="age1image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203" name="Picture 179" descr="age1image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381" name="Picture 357" descr="age1image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0"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73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p:txBody>
          <a:bodyPr/>
          <a:lstStyle/>
          <a:p>
            <a:r>
              <a:rPr lang="en-US" dirty="0" err="1"/>
              <a:t>Damodaran</a:t>
            </a:r>
            <a:r>
              <a:rPr lang="en-US" dirty="0"/>
              <a:t> (2008), </a:t>
            </a:r>
            <a:r>
              <a:rPr lang="en-US" i="1" dirty="0"/>
              <a:t>The Anatomy of an LBO: Leverage, Control and Value</a:t>
            </a:r>
            <a:r>
              <a:rPr lang="en-US" dirty="0"/>
              <a:t>.</a:t>
            </a:r>
          </a:p>
          <a:p>
            <a:r>
              <a:rPr lang="en-US" dirty="0"/>
              <a:t>Gilligan and Wright (2010), </a:t>
            </a:r>
            <a:r>
              <a:rPr lang="en-US" i="1" dirty="0"/>
              <a:t>Private Equity Demystified: An Explanatory Guide</a:t>
            </a:r>
            <a:r>
              <a:rPr lang="en-US" dirty="0"/>
              <a:t>.</a:t>
            </a:r>
          </a:p>
          <a:p>
            <a:r>
              <a:rPr lang="en-US" dirty="0"/>
              <a:t>Rosenbaum and Pearl (2013), </a:t>
            </a:r>
            <a:r>
              <a:rPr lang="en-US" i="1" dirty="0"/>
              <a:t>Investment Banking</a:t>
            </a:r>
            <a:r>
              <a:rPr lang="en-US" dirty="0"/>
              <a:t>.</a:t>
            </a:r>
          </a:p>
        </p:txBody>
      </p:sp>
    </p:spTree>
    <p:extLst>
      <p:ext uri="{BB962C8B-B14F-4D97-AF65-F5344CB8AC3E}">
        <p14:creationId xmlns:p14="http://schemas.microsoft.com/office/powerpoint/2010/main" val="160473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roles of the sponsor, II</a:t>
            </a:r>
          </a:p>
        </p:txBody>
      </p:sp>
      <p:sp>
        <p:nvSpPr>
          <p:cNvPr id="3" name="Content Placeholder 2"/>
          <p:cNvSpPr>
            <a:spLocks noGrp="1"/>
          </p:cNvSpPr>
          <p:nvPr>
            <p:ph idx="1"/>
          </p:nvPr>
        </p:nvSpPr>
        <p:spPr>
          <a:xfrm>
            <a:off x="2589212" y="1904999"/>
            <a:ext cx="8915400" cy="4732469"/>
          </a:xfrm>
        </p:spPr>
        <p:txBody>
          <a:bodyPr>
            <a:normAutofit/>
          </a:bodyPr>
          <a:lstStyle/>
          <a:p>
            <a:pPr marL="342900" lvl="1" indent="-342900"/>
            <a:r>
              <a:rPr lang="en-US" sz="2000" dirty="0"/>
              <a:t>GPs usually serve on portfolio companies’ boards.</a:t>
            </a:r>
          </a:p>
          <a:p>
            <a:r>
              <a:rPr lang="en-US" sz="2000" dirty="0"/>
              <a:t>The sponsor often conditions its investments on contractual provisions such as board seats, veto rights, and other control rights so that the sponsor can be sure that it can influence the actions of the management.</a:t>
            </a:r>
          </a:p>
          <a:p>
            <a:r>
              <a:rPr lang="en-US" sz="2000" dirty="0"/>
              <a:t>The sponsor takes an active role in monitoring and provides value-adding operational and governance assistance to their portfolio companies.</a:t>
            </a:r>
          </a:p>
          <a:p>
            <a:r>
              <a:rPr lang="en-US" sz="2000" dirty="0"/>
              <a:t>Today, PE firms are often (&gt;50%) </a:t>
            </a:r>
            <a:r>
              <a:rPr lang="en-US" sz="2000" dirty="0">
                <a:solidFill>
                  <a:srgbClr val="0070C0"/>
                </a:solidFill>
              </a:rPr>
              <a:t>organized by industry </a:t>
            </a:r>
            <a:r>
              <a:rPr lang="en-US" sz="2000" dirty="0"/>
              <a:t>to ensure industry coverage and to nurture industry expertise in monitoring and assisting portfolio companies.  In the 1980s, PE professionals were largely generalists.</a:t>
            </a:r>
          </a:p>
        </p:txBody>
      </p:sp>
    </p:spTree>
    <p:extLst>
      <p:ext uri="{BB962C8B-B14F-4D97-AF65-F5344CB8AC3E}">
        <p14:creationId xmlns:p14="http://schemas.microsoft.com/office/powerpoint/2010/main" val="201512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roles of the sponsor, III</a:t>
            </a:r>
          </a:p>
        </p:txBody>
      </p:sp>
      <p:sp>
        <p:nvSpPr>
          <p:cNvPr id="3" name="Content Placeholder 2"/>
          <p:cNvSpPr>
            <a:spLocks noGrp="1"/>
          </p:cNvSpPr>
          <p:nvPr>
            <p:ph idx="1"/>
          </p:nvPr>
        </p:nvSpPr>
        <p:spPr/>
        <p:txBody>
          <a:bodyPr/>
          <a:lstStyle/>
          <a:p>
            <a:r>
              <a:rPr lang="en-US" sz="2000" dirty="0"/>
              <a:t>Gompers et al.’s (2016, </a:t>
            </a:r>
            <a:r>
              <a:rPr lang="en-US" sz="2000" i="1" dirty="0"/>
              <a:t>JFE</a:t>
            </a:r>
            <a:r>
              <a:rPr lang="en-US" sz="2000" dirty="0"/>
              <a:t>) survey find that PE sponsors’ value enhancing activities, in order of importance, are: </a:t>
            </a:r>
          </a:p>
          <a:p>
            <a:pPr lvl="1"/>
            <a:r>
              <a:rPr lang="en-US" sz="2000" dirty="0"/>
              <a:t>Increasing revenue (70%), </a:t>
            </a:r>
          </a:p>
          <a:p>
            <a:pPr lvl="1"/>
            <a:r>
              <a:rPr lang="en-US" sz="2000" dirty="0"/>
              <a:t>Improving managerial (equity) incentives and governance (61%), </a:t>
            </a:r>
          </a:p>
          <a:p>
            <a:pPr lvl="1"/>
            <a:r>
              <a:rPr lang="en-US" sz="2000" dirty="0"/>
              <a:t>Making additional acquisitions (51%), </a:t>
            </a:r>
          </a:p>
          <a:p>
            <a:pPr lvl="1"/>
            <a:r>
              <a:rPr lang="en-US" sz="2000" dirty="0"/>
              <a:t>Facilitating a high-value exit (50%), </a:t>
            </a:r>
          </a:p>
          <a:p>
            <a:pPr lvl="1"/>
            <a:r>
              <a:rPr lang="en-US" sz="2000" dirty="0"/>
              <a:t>Replacing management (33-50%)</a:t>
            </a:r>
          </a:p>
          <a:p>
            <a:pPr lvl="1"/>
            <a:r>
              <a:rPr lang="en-US" sz="2000" dirty="0"/>
              <a:t>Reducing costs (35%).</a:t>
            </a:r>
          </a:p>
          <a:p>
            <a:endParaRPr lang="en-US" dirty="0"/>
          </a:p>
        </p:txBody>
      </p:sp>
    </p:spTree>
    <p:extLst>
      <p:ext uri="{BB962C8B-B14F-4D97-AF65-F5344CB8AC3E}">
        <p14:creationId xmlns:p14="http://schemas.microsoft.com/office/powerpoint/2010/main" val="50677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 as an IB division/subsidiary</a:t>
            </a:r>
          </a:p>
        </p:txBody>
      </p:sp>
      <p:sp>
        <p:nvSpPr>
          <p:cNvPr id="3" name="Content Placeholder 2"/>
          <p:cNvSpPr>
            <a:spLocks noGrp="1"/>
          </p:cNvSpPr>
          <p:nvPr>
            <p:ph idx="1"/>
          </p:nvPr>
        </p:nvSpPr>
        <p:spPr>
          <a:xfrm>
            <a:off x="2589212" y="1905000"/>
            <a:ext cx="8915400" cy="4006222"/>
          </a:xfrm>
        </p:spPr>
        <p:txBody>
          <a:bodyPr/>
          <a:lstStyle/>
          <a:p>
            <a:r>
              <a:rPr lang="en-US" sz="2000" dirty="0">
                <a:solidFill>
                  <a:srgbClr val="FF0000"/>
                </a:solidFill>
              </a:rPr>
              <a:t>PE</a:t>
            </a:r>
            <a:r>
              <a:rPr lang="en-US" sz="2000" dirty="0"/>
              <a:t> is an </a:t>
            </a:r>
            <a:r>
              <a:rPr lang="en-US" sz="2000" dirty="0">
                <a:solidFill>
                  <a:srgbClr val="FF0000"/>
                </a:solidFill>
              </a:rPr>
              <a:t>alternative</a:t>
            </a:r>
            <a:r>
              <a:rPr lang="en-US" sz="2000" dirty="0"/>
              <a:t> asset management </a:t>
            </a:r>
            <a:r>
              <a:rPr lang="en-US" sz="2000" dirty="0">
                <a:solidFill>
                  <a:schemeClr val="tx1"/>
                </a:solidFill>
              </a:rPr>
              <a:t>vehicle</a:t>
            </a:r>
            <a:r>
              <a:rPr lang="en-US" sz="2000" dirty="0"/>
              <a:t>.  Almost all major full-service IBs have a PE (independent) division or subsidiary.</a:t>
            </a:r>
          </a:p>
          <a:p>
            <a:r>
              <a:rPr lang="en-US" sz="2000" dirty="0"/>
              <a:t>The “</a:t>
            </a:r>
            <a:r>
              <a:rPr lang="en-US" sz="2000" dirty="0">
                <a:solidFill>
                  <a:srgbClr val="FF0000"/>
                </a:solidFill>
              </a:rPr>
              <a:t>Volcker Rule</a:t>
            </a:r>
            <a:r>
              <a:rPr lang="en-US" sz="2000" dirty="0"/>
              <a:t>” prohibits an insured depository institution and its affiliates from engaging in proprietary trading or sponsoring a hedge fund or a private equity fund. </a:t>
            </a:r>
          </a:p>
          <a:p>
            <a:r>
              <a:rPr lang="en-US" sz="2000" dirty="0"/>
              <a:t>“Friday morning, </a:t>
            </a:r>
            <a:r>
              <a:rPr lang="en-US" sz="2000" dirty="0">
                <a:solidFill>
                  <a:srgbClr val="FF0000"/>
                </a:solidFill>
              </a:rPr>
              <a:t>JP Morgan </a:t>
            </a:r>
            <a:r>
              <a:rPr lang="en-US" sz="2000" dirty="0"/>
              <a:t>Chase said it will </a:t>
            </a:r>
            <a:r>
              <a:rPr lang="en-US" sz="2000" dirty="0">
                <a:solidFill>
                  <a:srgbClr val="FF0000"/>
                </a:solidFill>
              </a:rPr>
              <a:t>spin off </a:t>
            </a:r>
            <a:r>
              <a:rPr lang="en-US" sz="2000" dirty="0"/>
              <a:t>its private equity arm into an independent division called One Equity Partners. This announcement comes amid the debate surrounding The Volcker Rule” (Forbes, 06/14/2013).</a:t>
            </a:r>
          </a:p>
          <a:p>
            <a:endParaRPr lang="en-US" dirty="0"/>
          </a:p>
          <a:p>
            <a:endParaRPr lang="en-US" dirty="0"/>
          </a:p>
        </p:txBody>
      </p:sp>
    </p:spTree>
    <p:extLst>
      <p:ext uri="{BB962C8B-B14F-4D97-AF65-F5344CB8AC3E}">
        <p14:creationId xmlns:p14="http://schemas.microsoft.com/office/powerpoint/2010/main" val="142597011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1657</TotalTime>
  <Words>6443</Words>
  <Application>Microsoft Macintosh PowerPoint</Application>
  <PresentationFormat>Widescreen</PresentationFormat>
  <Paragraphs>602</Paragraphs>
  <Slides>64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Cambria Math</vt:lpstr>
      <vt:lpstr>Century Gothic</vt:lpstr>
      <vt:lpstr>Mangal</vt:lpstr>
      <vt:lpstr>Wingdings 3</vt:lpstr>
      <vt:lpstr>Wisp</vt:lpstr>
      <vt:lpstr>Private equity</vt:lpstr>
      <vt:lpstr>Outline</vt:lpstr>
      <vt:lpstr>PE fund, I</vt:lpstr>
      <vt:lpstr>PE fund, II</vt:lpstr>
      <vt:lpstr>PE family, PE fund, and investors</vt:lpstr>
      <vt:lpstr>The roles of the sponsor, I</vt:lpstr>
      <vt:lpstr>The roles of the sponsor, II</vt:lpstr>
      <vt:lpstr>The roles of the sponsor, III</vt:lpstr>
      <vt:lpstr>PE as an IB division/subsidiary</vt:lpstr>
      <vt:lpstr>PE as an IB client</vt:lpstr>
      <vt:lpstr>PE ≈ buyout</vt:lpstr>
      <vt:lpstr>Main differences between PE and VC</vt:lpstr>
      <vt:lpstr>The management</vt:lpstr>
      <vt:lpstr>The structure of a buyout</vt:lpstr>
      <vt:lpstr>Participants in a buyout</vt:lpstr>
      <vt:lpstr>The baseline buyout business model, I</vt:lpstr>
      <vt:lpstr>The baseline model, II</vt:lpstr>
      <vt:lpstr>Baseline model: stable EV</vt:lpstr>
      <vt:lpstr>Buyout financing structure</vt:lpstr>
      <vt:lpstr>Alternative buyout business model, I</vt:lpstr>
      <vt:lpstr>Alternative business model, II</vt:lpstr>
      <vt:lpstr>Alternative model: growth equity</vt:lpstr>
      <vt:lpstr>Some numbers for the alternative model</vt:lpstr>
      <vt:lpstr>Return driver importance and ranking</vt:lpstr>
      <vt:lpstr>Q&amp;As</vt:lpstr>
      <vt:lpstr>Absolute priority rule (APR)</vt:lpstr>
      <vt:lpstr>Debt, I</vt:lpstr>
      <vt:lpstr>Debt, II</vt:lpstr>
      <vt:lpstr>Senior, secured bank loans</vt:lpstr>
      <vt:lpstr>Senior, secured institutional term loans</vt:lpstr>
      <vt:lpstr>Junior debt</vt:lpstr>
      <vt:lpstr>A possible financing structure for the baseline model (× EBITDA)</vt:lpstr>
      <vt:lpstr>Financing structure</vt:lpstr>
      <vt:lpstr>PE’s leverage decisions </vt:lpstr>
      <vt:lpstr>Sponsor’s bank relationship and cost of debt</vt:lpstr>
      <vt:lpstr>PE investors and the net IRR marketed to them</vt:lpstr>
      <vt:lpstr>Buyout’s key features:  leverage + control</vt:lpstr>
      <vt:lpstr>Adding value via leverage</vt:lpstr>
      <vt:lpstr>“Why Private Equity Isn’t Cheering the Tax Overhaul” NYT, 01/19/2018 </vt:lpstr>
      <vt:lpstr>What are those leverage-fertile targets?</vt:lpstr>
      <vt:lpstr>Is this a good PE target?</vt:lpstr>
      <vt:lpstr>Capital structure decision</vt:lpstr>
      <vt:lpstr>Q&amp;As</vt:lpstr>
      <vt:lpstr>Adding value via control</vt:lpstr>
      <vt:lpstr>What are those control-fertile targets?</vt:lpstr>
      <vt:lpstr>Q&amp;As</vt:lpstr>
      <vt:lpstr>The PE agreement</vt:lpstr>
      <vt:lpstr>Drawdown</vt:lpstr>
      <vt:lpstr>Management fee example</vt:lpstr>
      <vt:lpstr>Carry</vt:lpstr>
      <vt:lpstr>Hurdle return</vt:lpstr>
      <vt:lpstr>Fund performance measure</vt:lpstr>
      <vt:lpstr>PowerPoint Presentation</vt:lpstr>
      <vt:lpstr>Exit strategy: IPO</vt:lpstr>
      <vt:lpstr>Exit strategy: sale of business</vt:lpstr>
      <vt:lpstr>Q&amp;As</vt:lpstr>
      <vt:lpstr>Exit strategy: leveraged recap</vt:lpstr>
      <vt:lpstr>The roles of IBs in a buyout</vt:lpstr>
      <vt:lpstr>Performance of PEs</vt:lpstr>
      <vt:lpstr>The state of PE</vt:lpstr>
      <vt:lpstr>Yale endowment over time</vt:lpstr>
      <vt:lpstr>PE activities over time</vt:lpstr>
      <vt:lpstr>PowerPoint Presentation</vt:lpstr>
      <vt:lpstr>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Private equity</dc:title>
  <dc:creator>Microsoft Office User</dc:creator>
  <cp:lastModifiedBy>Microsoft Office User</cp:lastModifiedBy>
  <cp:revision>252</cp:revision>
  <dcterms:created xsi:type="dcterms:W3CDTF">2017-09-24T23:21:22Z</dcterms:created>
  <dcterms:modified xsi:type="dcterms:W3CDTF">2019-11-18T14:35:37Z</dcterms:modified>
</cp:coreProperties>
</file>